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8" r:id="rId3"/>
    <p:sldMasterId id="2147483670" r:id="rId4"/>
  </p:sldMasterIdLst>
  <p:notesMasterIdLst>
    <p:notesMasterId r:id="rId6"/>
  </p:notesMasterIdLst>
  <p:handoutMasterIdLst>
    <p:handoutMasterId r:id="rId41"/>
  </p:handoutMasterIdLst>
  <p:sldIdLst>
    <p:sldId id="317" r:id="rId5"/>
    <p:sldId id="264" r:id="rId7"/>
    <p:sldId id="322" r:id="rId8"/>
    <p:sldId id="417" r:id="rId9"/>
    <p:sldId id="418" r:id="rId10"/>
    <p:sldId id="419" r:id="rId11"/>
    <p:sldId id="321" r:id="rId12"/>
    <p:sldId id="420" r:id="rId13"/>
    <p:sldId id="421" r:id="rId14"/>
    <p:sldId id="372" r:id="rId15"/>
    <p:sldId id="373" r:id="rId16"/>
    <p:sldId id="374" r:id="rId17"/>
    <p:sldId id="375" r:id="rId18"/>
    <p:sldId id="376" r:id="rId19"/>
    <p:sldId id="369" r:id="rId20"/>
    <p:sldId id="415" r:id="rId21"/>
    <p:sldId id="413" r:id="rId22"/>
    <p:sldId id="323" r:id="rId23"/>
    <p:sldId id="422" r:id="rId24"/>
    <p:sldId id="337" r:id="rId25"/>
    <p:sldId id="423" r:id="rId26"/>
    <p:sldId id="338" r:id="rId27"/>
    <p:sldId id="336" r:id="rId28"/>
    <p:sldId id="424" r:id="rId29"/>
    <p:sldId id="425" r:id="rId30"/>
    <p:sldId id="426" r:id="rId31"/>
    <p:sldId id="324" r:id="rId32"/>
    <p:sldId id="329" r:id="rId33"/>
    <p:sldId id="335" r:id="rId34"/>
    <p:sldId id="331" r:id="rId35"/>
    <p:sldId id="334" r:id="rId36"/>
    <p:sldId id="325" r:id="rId37"/>
    <p:sldId id="330" r:id="rId38"/>
    <p:sldId id="332" r:id="rId39"/>
    <p:sldId id="318" r:id="rId40"/>
  </p:sldIdLst>
  <p:sldSz cx="9144000" cy="5143500" type="screen16x9"/>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2" userDrawn="1">
          <p15:clr>
            <a:srgbClr val="A4A3A4"/>
          </p15:clr>
        </p15:guide>
        <p15:guide id="2" pos="29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DA2"/>
    <a:srgbClr val="F79600"/>
    <a:srgbClr val="3992DB"/>
    <a:srgbClr val="0F1836"/>
    <a:srgbClr val="FDFDFD"/>
    <a:srgbClr val="D9D9D9"/>
    <a:srgbClr val="DCDE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35" autoAdjust="0"/>
    <p:restoredTop sz="80901" autoAdjust="0"/>
  </p:normalViewPr>
  <p:slideViewPr>
    <p:cSldViewPr showGuides="1">
      <p:cViewPr varScale="1">
        <p:scale>
          <a:sx n="92" d="100"/>
          <a:sy n="92" d="100"/>
        </p:scale>
        <p:origin x="1152" y="67"/>
      </p:cViewPr>
      <p:guideLst>
        <p:guide orient="horz" pos="1642"/>
        <p:guide pos="290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10" y="-90"/>
      </p:cViewPr>
      <p:guideLst>
        <p:guide orient="horz" pos="2919"/>
        <p:guide pos="2175"/>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5" Type="http://schemas.openxmlformats.org/officeDocument/2006/relationships/tags" Target="tags/tag27.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Hello everyone, today we will present the research findings on our diabetes prediction models.</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let's take a look at today's agenda. We will start with the background introduction, then introduce the models we used, and finally have a discussion.</a:t>
            </a:r>
            <a:endParaRPr lang="en-US" altLang="zh-CN"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5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5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5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5000"/>
              </a:lnSpc>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5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now lets talk about random forest part</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as we all known, the  random forest  is a classically powerful model. and it has three points we need to know.</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Random forests have some advantage such as  high accuracy</a:t>
            </a:r>
            <a:r>
              <a:rPr lang="zh-CN" altLang="en-US" dirty="0"/>
              <a:t>，</a:t>
            </a:r>
            <a:r>
              <a:rPr lang="en-US" altLang="zh-CN" dirty="0"/>
              <a:t>feature importance evaluation</a:t>
            </a:r>
            <a:r>
              <a:rPr lang="zh-CN" altLang="en-US" dirty="0"/>
              <a:t>，</a:t>
            </a:r>
            <a:r>
              <a:rPr lang="en-US" altLang="zh-CN" dirty="0"/>
              <a:t>and Prevents overfitting in some extent. but in other hand its high model complexity, make it hard to </a:t>
            </a:r>
            <a:r>
              <a:rPr lang="en-US" altLang="zh-CN" dirty="0" err="1"/>
              <a:t>interprete</a:t>
            </a:r>
            <a:r>
              <a:rPr lang="en-US" altLang="zh-CN" dirty="0"/>
              <a:t> how it works </a:t>
            </a:r>
            <a:r>
              <a:rPr lang="en-US" altLang="zh-CN" dirty="0" err="1"/>
              <a:t>specificly</a:t>
            </a:r>
            <a:r>
              <a:rPr lang="en-US" altLang="zh-CN" dirty="0"/>
              <a:t> </a:t>
            </a:r>
            <a:endParaRPr lang="en-US" altLang="zh-CN" dirty="0"/>
          </a:p>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To better understand our model, let's first look at the background of diabetes.</a:t>
            </a:r>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its how we optimize this model.  First, we defined a parameter grid, which includes the number of trees, the maximum depth of the tree , </a:t>
            </a:r>
            <a:r>
              <a:rPr lang="en-US" altLang="zh-CN" dirty="0" err="1"/>
              <a:t>max_depth,min_samples_split</a:t>
            </a:r>
            <a:r>
              <a:rPr lang="en-US" altLang="zh-CN" dirty="0"/>
              <a:t>, and whether there is put - back sampling (bootstrap). Then,  using the </a:t>
            </a:r>
            <a:r>
              <a:rPr lang="en-US" altLang="zh-CN" dirty="0" err="1"/>
              <a:t>GridSearchCV</a:t>
            </a:r>
            <a:r>
              <a:rPr lang="en-US" altLang="zh-CN" dirty="0"/>
              <a:t> function, set to use all available CPU cores, show detailed training process, and adopt 5 - fold cross - validation. </a:t>
            </a:r>
            <a:endParaRPr lang="en-US" altLang="zh-CN" dirty="0"/>
          </a:p>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dirty="0">
                <a:solidFill>
                  <a:srgbClr val="2A2B2E"/>
                </a:solidFill>
                <a:effectLst/>
                <a:latin typeface="微软雅黑" panose="020B0503020204020204" pitchFamily="34" charset="-122"/>
                <a:ea typeface="微软雅黑" panose="020B0503020204020204" pitchFamily="34" charset="-122"/>
              </a:rPr>
              <a:t>this is the feature importances from random forest.  we can see that in our dataset the income become the most important feature . but why? we think the reason could be</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final part ,lets compare all the models</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firstly </a:t>
            </a:r>
            <a:r>
              <a:rPr lang="zh-CN" altLang="en-US" dirty="0"/>
              <a:t>，</a:t>
            </a:r>
            <a:r>
              <a:rPr lang="en-US" altLang="zh-CN" dirty="0"/>
              <a:t>we used roc curve to compare these models.</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we use accuracy and recall to further comparison.</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better understand our model, let's first look at the background of diabetes.</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face of such a severe situation, we need more effective tools to tackle the challenges of diabetes. Machine learning has a wide range of applications in medical prediction. It can help us predict diseases more accurately, improve diagnostic efficiency, and develop personalized treatment plans. For example, machine learning algorithms have been used to predict various diseases such as heart disease, cancer, and diabetes.</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Among the many models, we ultimately chose logistic regression, support vector machine (SVM), and random forest. These models perform excellently in handling classification problems and have high accuracy and stability. Logistic regression is simple and easy to use, suitable for binary classification problems; SVM performs well in high-dimensional spaces, suitable for complex datasets; and random forest improves model robustness and accuracy through ensemble learning.</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study uses a dataset from Kaggle, originating from the Behavioral Risk Factor Surveillance System (BRFSS), a health-related telephone survey collected annually by the Centers for Disease Control and Prevention (CDC) Next, I will hand over to my teammate, who will provide a detailed introduction to the data we used and the data analysis process.</a:t>
            </a:r>
            <a:endParaRPr lang="en-US" altLang="zh-CN"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7" name="直接连接符 6"/>
          <p:cNvCxnSpPr/>
          <p:nvPr userDrawn="1"/>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323528" y="292895"/>
            <a:ext cx="390372" cy="205979"/>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文本框 1"/>
          <p:cNvSpPr txBox="1"/>
          <p:nvPr userDrawn="1"/>
        </p:nvSpPr>
        <p:spPr>
          <a:xfrm>
            <a:off x="827584" y="195486"/>
            <a:ext cx="2664296" cy="400110"/>
          </a:xfrm>
          <a:prstGeom prst="rect">
            <a:avLst/>
          </a:prstGeom>
          <a:noFill/>
        </p:spPr>
        <p:txBody>
          <a:bodyPr wrap="square" rtlCol="0">
            <a:spAutoFit/>
          </a:bodyPr>
          <a:lstStyle/>
          <a:p>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Introduction</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7" name="直接连接符 6"/>
          <p:cNvCxnSpPr/>
          <p:nvPr userDrawn="1"/>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323528" y="292895"/>
            <a:ext cx="390372" cy="205979"/>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sp>
        <p:nvSpPr>
          <p:cNvPr id="2" name="文本框 1"/>
          <p:cNvSpPr txBox="1"/>
          <p:nvPr userDrawn="1"/>
        </p:nvSpPr>
        <p:spPr>
          <a:xfrm>
            <a:off x="827584" y="195486"/>
            <a:ext cx="266429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Introduction</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7" name="直接连接符 6"/>
          <p:cNvCxnSpPr/>
          <p:nvPr userDrawn="1"/>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323528" y="292895"/>
            <a:ext cx="390372" cy="205979"/>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sp>
        <p:nvSpPr>
          <p:cNvPr id="2" name="文本框 1"/>
          <p:cNvSpPr txBox="1"/>
          <p:nvPr userDrawn="1"/>
        </p:nvSpPr>
        <p:spPr>
          <a:xfrm>
            <a:off x="827584" y="195486"/>
            <a:ext cx="266429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Introduction</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cxnSp>
        <p:nvCxnSpPr>
          <p:cNvPr id="7" name="直接连接符 6"/>
          <p:cNvCxnSpPr/>
          <p:nvPr userDrawn="1"/>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323528" y="292895"/>
            <a:ext cx="390372" cy="205979"/>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文本框 1"/>
          <p:cNvSpPr txBox="1"/>
          <p:nvPr userDrawn="1"/>
        </p:nvSpPr>
        <p:spPr>
          <a:xfrm>
            <a:off x="827584" y="195486"/>
            <a:ext cx="2664296" cy="400110"/>
          </a:xfrm>
          <a:prstGeom prst="rect">
            <a:avLst/>
          </a:prstGeom>
          <a:noFill/>
        </p:spPr>
        <p:txBody>
          <a:bodyPr wrap="square" rtlCol="0">
            <a:spAutoFit/>
          </a:bodyPr>
          <a:lstStyle/>
          <a:p>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Data Visualization</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cxnSp>
        <p:nvCxnSpPr>
          <p:cNvPr id="7" name="直接连接符 6"/>
          <p:cNvCxnSpPr/>
          <p:nvPr userDrawn="1"/>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323528" y="292895"/>
            <a:ext cx="390372" cy="205979"/>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文本框 1"/>
          <p:cNvSpPr txBox="1"/>
          <p:nvPr userDrawn="1"/>
        </p:nvSpPr>
        <p:spPr>
          <a:xfrm>
            <a:off x="827584" y="195486"/>
            <a:ext cx="2664296" cy="400110"/>
          </a:xfrm>
          <a:prstGeom prst="rect">
            <a:avLst/>
          </a:prstGeom>
          <a:noFill/>
        </p:spPr>
        <p:txBody>
          <a:bodyPr wrap="square" rtlCol="0">
            <a:spAutoFit/>
          </a:bodyPr>
          <a:lstStyle/>
          <a:p>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SVM Model</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cxnSp>
        <p:nvCxnSpPr>
          <p:cNvPr id="7" name="直接连接符 6"/>
          <p:cNvCxnSpPr/>
          <p:nvPr userDrawn="1"/>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323528" y="292895"/>
            <a:ext cx="390372" cy="205979"/>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文本框 1"/>
          <p:cNvSpPr txBox="1"/>
          <p:nvPr userDrawn="1"/>
        </p:nvSpPr>
        <p:spPr>
          <a:xfrm>
            <a:off x="827584" y="195486"/>
            <a:ext cx="2664296" cy="400110"/>
          </a:xfrm>
          <a:prstGeom prst="rect">
            <a:avLst/>
          </a:prstGeom>
          <a:noFill/>
        </p:spPr>
        <p:txBody>
          <a:bodyPr wrap="square" rtlCol="0">
            <a:spAutoFit/>
          </a:bodyPr>
          <a:lstStyle/>
          <a:p>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Random Forest </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cxnSp>
        <p:nvCxnSpPr>
          <p:cNvPr id="7" name="直接连接符 6"/>
          <p:cNvCxnSpPr/>
          <p:nvPr userDrawn="1"/>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323528" y="292895"/>
            <a:ext cx="390372" cy="205979"/>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文本框 1"/>
          <p:cNvSpPr txBox="1"/>
          <p:nvPr userDrawn="1"/>
        </p:nvSpPr>
        <p:spPr>
          <a:xfrm>
            <a:off x="827584" y="195486"/>
            <a:ext cx="2664296" cy="400110"/>
          </a:xfrm>
          <a:prstGeom prst="rect">
            <a:avLst/>
          </a:prstGeom>
          <a:noFill/>
        </p:spPr>
        <p:txBody>
          <a:bodyPr wrap="square" rtlCol="0">
            <a:spAutoFit/>
          </a:bodyPr>
          <a:lstStyle/>
          <a:p>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Random Forest </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cxnSp>
        <p:nvCxnSpPr>
          <p:cNvPr id="7" name="直接连接符 6"/>
          <p:cNvCxnSpPr/>
          <p:nvPr userDrawn="1"/>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323528" y="292895"/>
            <a:ext cx="390372" cy="205979"/>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文本框 1"/>
          <p:cNvSpPr txBox="1"/>
          <p:nvPr userDrawn="1"/>
        </p:nvSpPr>
        <p:spPr>
          <a:xfrm>
            <a:off x="827584" y="195486"/>
            <a:ext cx="2664296" cy="400110"/>
          </a:xfrm>
          <a:prstGeom prst="rect">
            <a:avLst/>
          </a:prstGeom>
          <a:noFill/>
        </p:spPr>
        <p:txBody>
          <a:bodyPr wrap="square" rtlCol="0">
            <a:spAutoFit/>
          </a:bodyPr>
          <a:lstStyle/>
          <a:p>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Discussion </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cxnSp>
        <p:nvCxnSpPr>
          <p:cNvPr id="7" name="直接连接符 6"/>
          <p:cNvCxnSpPr/>
          <p:nvPr userDrawn="1"/>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323528" y="292895"/>
            <a:ext cx="390372" cy="205979"/>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image" Target="../media/image1.jpeg"/><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1.jpeg"/><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image" Target="../media/image1.jpeg"/><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8.xml"/><Relationship Id="rId2" Type="http://schemas.openxmlformats.org/officeDocument/2006/relationships/image" Target="../media/image10.png"/><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8.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8.xml"/><Relationship Id="rId2" Type="http://schemas.openxmlformats.org/officeDocument/2006/relationships/image" Target="../media/image13.png"/><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8.xml"/><Relationship Id="rId2" Type="http://schemas.openxmlformats.org/officeDocument/2006/relationships/image" Target="../media/image14.png"/><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8.xml"/><Relationship Id="rId2" Type="http://schemas.openxmlformats.org/officeDocument/2006/relationships/image" Target="../media/image15.png"/><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image" Target="../media/image18.png"/><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image" Target="../media/image17.png"/><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image" Target="../media/image16.png"/><Relationship Id="rId10" Type="http://schemas.openxmlformats.org/officeDocument/2006/relationships/notesSlide" Target="../notesSlides/notesSlide16.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8.xml"/><Relationship Id="rId3" Type="http://schemas.openxmlformats.org/officeDocument/2006/relationships/image" Target="../media/image20.png"/><Relationship Id="rId2" Type="http://schemas.openxmlformats.org/officeDocument/2006/relationships/tags" Target="../tags/tag20.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4.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4.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tags" Target="../tags/tag24.xml"/><Relationship Id="rId7" Type="http://schemas.openxmlformats.org/officeDocument/2006/relationships/tags" Target="../tags/tag23.xml"/><Relationship Id="rId6" Type="http://schemas.microsoft.com/office/2007/relationships/hdphoto" Target="../media/image34.wdp"/><Relationship Id="rId5" Type="http://schemas.openxmlformats.org/officeDocument/2006/relationships/image" Target="../media/image33.png"/><Relationship Id="rId4" Type="http://schemas.openxmlformats.org/officeDocument/2006/relationships/tags" Target="../tags/tag22.xml"/><Relationship Id="rId3" Type="http://schemas.openxmlformats.org/officeDocument/2006/relationships/tags" Target="../tags/tag21.xml"/><Relationship Id="rId2" Type="http://schemas.microsoft.com/office/2007/relationships/hdphoto" Target="../media/image32.wdp"/><Relationship Id="rId15" Type="http://schemas.openxmlformats.org/officeDocument/2006/relationships/notesSlide" Target="../notesSlides/notesSlide28.xml"/><Relationship Id="rId14" Type="http://schemas.openxmlformats.org/officeDocument/2006/relationships/slideLayout" Target="../slideLayouts/slideLayout5.xml"/><Relationship Id="rId13" Type="http://schemas.openxmlformats.org/officeDocument/2006/relationships/image" Target="../media/image37.png"/><Relationship Id="rId12" Type="http://schemas.openxmlformats.org/officeDocument/2006/relationships/tags" Target="../tags/tag26.xml"/><Relationship Id="rId11" Type="http://schemas.openxmlformats.org/officeDocument/2006/relationships/tags" Target="../tags/tag25.xml"/><Relationship Id="rId10" Type="http://schemas.microsoft.com/office/2007/relationships/hdphoto" Target="../media/image36.wdp"/><Relationship Id="rId1"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xml"/><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xml"/><Relationship Id="rId1"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xml"/><Relationship Id="rId1"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8.xml"/><Relationship Id="rId2" Type="http://schemas.openxmlformats.org/officeDocument/2006/relationships/image" Target="../media/image2.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jpe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8.xml"/><Relationship Id="rId2" Type="http://schemas.openxmlformats.org/officeDocument/2006/relationships/image" Target="../media/image7.png"/><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8.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8.xml"/><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3174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3"/>
          <p:cNvSpPr txBox="1">
            <a:spLocks noChangeArrowheads="1"/>
          </p:cNvSpPr>
          <p:nvPr/>
        </p:nvSpPr>
        <p:spPr>
          <a:xfrm>
            <a:off x="536804" y="1709970"/>
            <a:ext cx="8071989" cy="122252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600" b="1" dirty="0">
                <a:solidFill>
                  <a:schemeClr val="bg1"/>
                </a:solidFill>
                <a:latin typeface="微软雅黑" panose="020B0503020204020204" pitchFamily="34" charset="-122"/>
                <a:ea typeface="微软雅黑" panose="020B0503020204020204" pitchFamily="34" charset="-122"/>
              </a:rPr>
              <a:t>Diabetes Prediction Model Report</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55576" y="227529"/>
            <a:ext cx="5472608" cy="369332"/>
          </a:xfrm>
          <a:prstGeom prst="rect">
            <a:avLst/>
          </a:prstGeom>
          <a:noFill/>
        </p:spPr>
        <p:txBody>
          <a:bodyPr wrap="square" rtlCol="0" anchor="t">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A</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ge </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D</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istribution for </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P</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eople with </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D</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iabetes</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1"/>
            </p:custDataLst>
          </p:nvPr>
        </p:nvPicPr>
        <p:blipFill>
          <a:blip r:embed="rId2"/>
          <a:stretch>
            <a:fillRect/>
          </a:stretch>
        </p:blipFill>
        <p:spPr>
          <a:xfrm>
            <a:off x="2222130" y="1203598"/>
            <a:ext cx="4524479" cy="3073038"/>
          </a:xfrm>
          <a:prstGeom prst="rect">
            <a:avLst/>
          </a:prstGeom>
        </p:spPr>
      </p:pic>
      <p:sp>
        <p:nvSpPr>
          <p:cNvPr id="7" name="文本框 6"/>
          <p:cNvSpPr txBox="1"/>
          <p:nvPr/>
        </p:nvSpPr>
        <p:spPr>
          <a:xfrm>
            <a:off x="2483485" y="4427220"/>
            <a:ext cx="4001770" cy="672465"/>
          </a:xfrm>
          <a:prstGeom prst="rect">
            <a:avLst/>
          </a:prstGeom>
          <a:noFill/>
        </p:spPr>
        <p:txBody>
          <a:bodyPr wrap="square" rtlCol="0">
            <a:no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Three age groups, 60-64, 65-70, and 70-74, are more likely to have diabetes</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5576" y="267494"/>
            <a:ext cx="1926486" cy="415925"/>
          </a:xfrm>
          <a:prstGeom prst="rect">
            <a:avLst/>
          </a:prstGeom>
          <a:noFill/>
        </p:spPr>
        <p:txBody>
          <a:bodyPr wrap="square" rtlCol="0">
            <a:no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BMI </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79705" y="771525"/>
            <a:ext cx="4652010" cy="3152775"/>
          </a:xfrm>
          <a:prstGeom prst="rect">
            <a:avLst/>
          </a:prstGeom>
        </p:spPr>
      </p:pic>
      <p:pic>
        <p:nvPicPr>
          <p:cNvPr id="4" name="图片 3"/>
          <p:cNvPicPr>
            <a:picLocks noChangeAspect="1"/>
          </p:cNvPicPr>
          <p:nvPr/>
        </p:nvPicPr>
        <p:blipFill>
          <a:blip r:embed="rId2"/>
          <a:stretch>
            <a:fillRect/>
          </a:stretch>
        </p:blipFill>
        <p:spPr>
          <a:xfrm>
            <a:off x="4450080" y="2049145"/>
            <a:ext cx="4693920" cy="3039745"/>
          </a:xfrm>
          <a:prstGeom prst="rect">
            <a:avLst/>
          </a:prstGeom>
        </p:spPr>
      </p:pic>
      <p:sp>
        <p:nvSpPr>
          <p:cNvPr id="5" name="文本框 4"/>
          <p:cNvSpPr txBox="1"/>
          <p:nvPr/>
        </p:nvSpPr>
        <p:spPr>
          <a:xfrm>
            <a:off x="828040" y="3940175"/>
            <a:ext cx="3048000" cy="275590"/>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People with diabetes have higher BMI.</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292090" y="1491615"/>
            <a:ext cx="3048000" cy="460375"/>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People with diabetes have a high BMI compared to non-diabetics</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5576" y="267494"/>
            <a:ext cx="3180080" cy="299720"/>
          </a:xfrm>
          <a:prstGeom prst="rect">
            <a:avLst/>
          </a:prstGeom>
          <a:noFill/>
        </p:spPr>
        <p:txBody>
          <a:bodyPr wrap="square" rtlCol="0">
            <a:no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Smoking, Alcohol Consumption</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1"/>
            </p:custDataLst>
          </p:nvPr>
        </p:nvPicPr>
        <p:blipFill>
          <a:blip r:embed="rId2"/>
          <a:stretch>
            <a:fillRect/>
          </a:stretch>
        </p:blipFill>
        <p:spPr>
          <a:xfrm>
            <a:off x="395605" y="1043940"/>
            <a:ext cx="8585835" cy="3028950"/>
          </a:xfrm>
          <a:prstGeom prst="rect">
            <a:avLst/>
          </a:prstGeom>
        </p:spPr>
      </p:pic>
      <p:sp>
        <p:nvSpPr>
          <p:cNvPr id="4" name="文本框 3"/>
          <p:cNvSpPr txBox="1"/>
          <p:nvPr/>
        </p:nvSpPr>
        <p:spPr>
          <a:xfrm>
            <a:off x="2195830" y="4291965"/>
            <a:ext cx="5316855" cy="397510"/>
          </a:xfrm>
          <a:prstGeom prst="rect">
            <a:avLst/>
          </a:prstGeom>
          <a:noFill/>
        </p:spPr>
        <p:txBody>
          <a:bodyPr wrap="square" rtlCol="0">
            <a:no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Smoking and drinking are not major factors in acquiring diabetes</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467995" y="988060"/>
            <a:ext cx="8056880" cy="3171825"/>
          </a:xfrm>
          <a:prstGeom prst="rect">
            <a:avLst/>
          </a:prstGeom>
        </p:spPr>
      </p:pic>
      <p:sp>
        <p:nvSpPr>
          <p:cNvPr id="3" name="文本框 2"/>
          <p:cNvSpPr txBox="1"/>
          <p:nvPr/>
        </p:nvSpPr>
        <p:spPr>
          <a:xfrm>
            <a:off x="836295" y="300990"/>
            <a:ext cx="3660140" cy="652780"/>
          </a:xfrm>
          <a:prstGeom prst="rect">
            <a:avLst/>
          </a:prstGeom>
          <a:noFill/>
        </p:spPr>
        <p:txBody>
          <a:bodyPr wrap="square" rtlCol="0">
            <a:no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High Cholesterol, High Blood Pressure</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628265" y="4228465"/>
            <a:ext cx="3957320" cy="817245"/>
          </a:xfrm>
          <a:prstGeom prst="rect">
            <a:avLst/>
          </a:prstGeom>
          <a:noFill/>
        </p:spPr>
        <p:txBody>
          <a:bodyPr wrap="square" rtlCol="0">
            <a:no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High cholesterol and high blood pressure have a positive effect on diabetes</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1776368" y="925269"/>
            <a:ext cx="5591264" cy="3292962"/>
          </a:xfrm>
          <a:prstGeom prst="rect">
            <a:avLst/>
          </a:prstGeom>
        </p:spPr>
      </p:pic>
      <p:sp>
        <p:nvSpPr>
          <p:cNvPr id="6" name="文本框 5"/>
          <p:cNvSpPr txBox="1"/>
          <p:nvPr/>
        </p:nvSpPr>
        <p:spPr>
          <a:xfrm>
            <a:off x="755576" y="315093"/>
            <a:ext cx="3550285" cy="349250"/>
          </a:xfrm>
          <a:prstGeom prst="rect">
            <a:avLst/>
          </a:prstGeom>
          <a:noFill/>
        </p:spPr>
        <p:txBody>
          <a:bodyPr wrap="square" rtlCol="0">
            <a:no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Correlation </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M</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atrix</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475740" y="4371975"/>
            <a:ext cx="6727190" cy="1337310"/>
          </a:xfrm>
          <a:prstGeom prst="rect">
            <a:avLst/>
          </a:prstGeom>
          <a:noFill/>
        </p:spPr>
        <p:txBody>
          <a:bodyPr wrap="square" rtlCol="0">
            <a:no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Variables correlated with diabetes status are general health, high blood pressure, high cholesterol, BMI, difficulties in walking,Physical Heath and age.</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07654"/>
            <a:ext cx="2448272" cy="2017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 name="文本框 3"/>
          <p:cNvSpPr txBox="1"/>
          <p:nvPr/>
        </p:nvSpPr>
        <p:spPr>
          <a:xfrm>
            <a:off x="410451" y="1930936"/>
            <a:ext cx="1627369"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9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699792" y="2392599"/>
            <a:ext cx="5991225" cy="645160"/>
          </a:xfrm>
          <a:prstGeom prst="rect">
            <a:avLst/>
          </a:prstGeom>
          <a:noFill/>
        </p:spPr>
        <p:txBody>
          <a:bodyPr wrap="none" rtlCol="0">
            <a:spAutoFit/>
          </a:bodyPr>
          <a:lstStyle/>
          <a:p>
            <a:pPr algn="l"/>
            <a:r>
              <a:rPr lang="en-US" altLang="zh-CN" sz="3600" b="1" dirty="0">
                <a:latin typeface="微软雅黑" panose="020B0503020204020204" pitchFamily="34" charset="-122"/>
                <a:ea typeface="微软雅黑" panose="020B0503020204020204" pitchFamily="34" charset="-122"/>
              </a:rPr>
              <a:t>logistic regression Model</a:t>
            </a:r>
            <a:endParaRPr lang="en-GB" altLang="zh-CN"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custDataLst>
              <p:tags r:id="rId1"/>
            </p:custDataLst>
          </p:nvPr>
        </p:nvPicPr>
        <p:blipFill>
          <a:blip r:embed="rId2">
            <a:biLevel thresh="50000"/>
          </a:blip>
          <a:stretch>
            <a:fillRect/>
          </a:stretch>
        </p:blipFill>
        <p:spPr>
          <a:xfrm>
            <a:off x="467545" y="756326"/>
            <a:ext cx="2808312" cy="4213248"/>
          </a:xfrm>
          <a:prstGeom prst="rect">
            <a:avLst/>
          </a:prstGeom>
        </p:spPr>
      </p:pic>
      <p:sp>
        <p:nvSpPr>
          <p:cNvPr id="4" name="Text 0"/>
          <p:cNvSpPr/>
          <p:nvPr>
            <p:custDataLst>
              <p:tags r:id="rId3"/>
            </p:custDataLst>
          </p:nvPr>
        </p:nvSpPr>
        <p:spPr>
          <a:xfrm>
            <a:off x="827584" y="19010"/>
            <a:ext cx="7441565" cy="610235"/>
          </a:xfrm>
          <a:prstGeom prst="rect">
            <a:avLst/>
          </a:prstGeom>
          <a:noFill/>
        </p:spPr>
        <p:txBody>
          <a:bodyPr wrap="none" lIns="0" tIns="0" rIns="0" bIns="0" rtlCol="0" anchor="t"/>
          <a:lstStyle/>
          <a:p>
            <a:pPr marL="0" indent="0">
              <a:lnSpc>
                <a:spcPts val="4800"/>
              </a:lnSpc>
              <a:buNone/>
            </a:pPr>
            <a:r>
              <a:rPr lang="en-US" b="1" dirty="0">
                <a:solidFill>
                  <a:srgbClr val="5C4E3D"/>
                </a:solidFill>
                <a:latin typeface="微软雅黑" panose="020B0503020204020204" pitchFamily="34" charset="-122"/>
                <a:ea typeface="微软雅黑" panose="020B0503020204020204" pitchFamily="34" charset="-122"/>
                <a:cs typeface="+mn-lt"/>
              </a:rPr>
              <a:t>Logistic Regression Model</a:t>
            </a:r>
            <a:endParaRPr lang="en-US" b="1" dirty="0">
              <a:latin typeface="微软雅黑" panose="020B0503020204020204" pitchFamily="34" charset="-122"/>
              <a:ea typeface="微软雅黑" panose="020B0503020204020204" pitchFamily="34" charset="-122"/>
              <a:cs typeface="+mn-lt"/>
            </a:endParaRPr>
          </a:p>
        </p:txBody>
      </p:sp>
      <p:pic>
        <p:nvPicPr>
          <p:cNvPr id="8" name="Image 1" descr="preencoded.png"/>
          <p:cNvPicPr>
            <a:picLocks noChangeAspect="1"/>
          </p:cNvPicPr>
          <p:nvPr>
            <p:custDataLst>
              <p:tags r:id="rId4"/>
            </p:custDataLst>
          </p:nvPr>
        </p:nvPicPr>
        <p:blipFill>
          <a:blip r:embed="rId5"/>
          <a:stretch>
            <a:fillRect/>
          </a:stretch>
        </p:blipFill>
        <p:spPr>
          <a:xfrm>
            <a:off x="3780155" y="1059582"/>
            <a:ext cx="433705" cy="433705"/>
          </a:xfrm>
          <a:prstGeom prst="rect">
            <a:avLst/>
          </a:prstGeom>
        </p:spPr>
      </p:pic>
      <p:sp>
        <p:nvSpPr>
          <p:cNvPr id="9" name="Text 1"/>
          <p:cNvSpPr/>
          <p:nvPr>
            <p:custDataLst>
              <p:tags r:id="rId6"/>
            </p:custDataLst>
          </p:nvPr>
        </p:nvSpPr>
        <p:spPr>
          <a:xfrm>
            <a:off x="4283968" y="1168720"/>
            <a:ext cx="2441734" cy="305157"/>
          </a:xfrm>
          <a:prstGeom prst="rect">
            <a:avLst/>
          </a:prstGeom>
          <a:noFill/>
        </p:spPr>
        <p:txBody>
          <a:bodyPr wrap="none" lIns="0" tIns="0" rIns="0" bIns="0" rtlCol="0" anchor="t"/>
          <a:lstStyle/>
          <a:p>
            <a:pPr marL="0" indent="0" algn="l">
              <a:lnSpc>
                <a:spcPts val="2400"/>
              </a:lnSpc>
              <a:buNone/>
            </a:pPr>
            <a:r>
              <a:rPr lang="en-US" sz="1600" b="1" dirty="0">
                <a:solidFill>
                  <a:srgbClr val="454240"/>
                </a:solidFill>
                <a:latin typeface="微软雅黑" panose="020B0503020204020204" pitchFamily="34" charset="-122"/>
                <a:ea typeface="微软雅黑" panose="020B0503020204020204" pitchFamily="34" charset="-122"/>
                <a:cs typeface="+mn-lt"/>
              </a:rPr>
              <a:t>  Linear Model</a:t>
            </a:r>
            <a:endParaRPr lang="en-US" sz="1600" b="1" dirty="0">
              <a:latin typeface="微软雅黑" panose="020B0503020204020204" pitchFamily="34" charset="-122"/>
              <a:ea typeface="微软雅黑" panose="020B0503020204020204" pitchFamily="34" charset="-122"/>
              <a:cs typeface="+mn-lt"/>
            </a:endParaRPr>
          </a:p>
        </p:txBody>
      </p:sp>
      <p:sp>
        <p:nvSpPr>
          <p:cNvPr id="11" name="文本框 10"/>
          <p:cNvSpPr txBox="1"/>
          <p:nvPr/>
        </p:nvSpPr>
        <p:spPr>
          <a:xfrm>
            <a:off x="3780155" y="1707654"/>
            <a:ext cx="4366895" cy="610235"/>
          </a:xfrm>
          <a:prstGeom prst="rect">
            <a:avLst/>
          </a:prstGeom>
          <a:noFill/>
        </p:spPr>
        <p:txBody>
          <a:bodyPr wrap="square" rtlCol="0">
            <a:no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Logistic regression uses a linear function to estimate the probability of diabetes.</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custDataLst>
              <p:tags r:id="rId7"/>
            </p:custDataLst>
          </p:nvPr>
        </p:nvPicPr>
        <p:blipFill>
          <a:blip r:embed="rId8"/>
          <a:stretch>
            <a:fillRect/>
          </a:stretch>
        </p:blipFill>
        <p:spPr>
          <a:xfrm>
            <a:off x="3851910" y="2131834"/>
            <a:ext cx="4707890" cy="25069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179705" y="2355726"/>
            <a:ext cx="4438650" cy="1781175"/>
          </a:xfrm>
          <a:prstGeom prst="rect">
            <a:avLst/>
          </a:prstGeom>
        </p:spPr>
      </p:pic>
      <p:sp>
        <p:nvSpPr>
          <p:cNvPr id="10" name="文本框 9"/>
          <p:cNvSpPr txBox="1"/>
          <p:nvPr/>
        </p:nvSpPr>
        <p:spPr>
          <a:xfrm>
            <a:off x="643255" y="1824866"/>
            <a:ext cx="3341370" cy="329565"/>
          </a:xfrm>
          <a:prstGeom prst="rect">
            <a:avLst/>
          </a:prstGeom>
          <a:noFill/>
        </p:spPr>
        <p:txBody>
          <a:bodyPr wrap="square" rtlCol="0">
            <a:no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logistic regression model accuracy is 0.88</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796280" y="1347614"/>
            <a:ext cx="3048000" cy="275590"/>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Confusion Matrix</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Text 0"/>
          <p:cNvSpPr/>
          <p:nvPr>
            <p:custDataLst>
              <p:tags r:id="rId2"/>
            </p:custDataLst>
          </p:nvPr>
        </p:nvSpPr>
        <p:spPr>
          <a:xfrm>
            <a:off x="827584" y="19010"/>
            <a:ext cx="7441565" cy="610235"/>
          </a:xfrm>
          <a:prstGeom prst="rect">
            <a:avLst/>
          </a:prstGeom>
          <a:noFill/>
        </p:spPr>
        <p:txBody>
          <a:bodyPr wrap="none" lIns="0" tIns="0" rIns="0" bIns="0" rtlCol="0" anchor="t"/>
          <a:lstStyle/>
          <a:p>
            <a:pPr marL="0" indent="0">
              <a:lnSpc>
                <a:spcPts val="4800"/>
              </a:lnSpc>
              <a:buNone/>
            </a:pPr>
            <a:r>
              <a:rPr lang="en-US" b="1" dirty="0">
                <a:solidFill>
                  <a:srgbClr val="5C4E3D"/>
                </a:solidFill>
                <a:latin typeface="微软雅黑" panose="020B0503020204020204" pitchFamily="34" charset="-122"/>
                <a:ea typeface="微软雅黑" panose="020B0503020204020204" pitchFamily="34" charset="-122"/>
                <a:cs typeface="+mn-lt"/>
              </a:rPr>
              <a:t>Logistic Regression Model</a:t>
            </a:r>
            <a:endParaRPr lang="en-US" b="1" dirty="0">
              <a:latin typeface="微软雅黑" panose="020B0503020204020204" pitchFamily="34" charset="-122"/>
              <a:ea typeface="微软雅黑" panose="020B0503020204020204" pitchFamily="34" charset="-122"/>
              <a:cs typeface="+mn-lt"/>
            </a:endParaRPr>
          </a:p>
        </p:txBody>
      </p:sp>
      <p:pic>
        <p:nvPicPr>
          <p:cNvPr id="4" name="图片 3"/>
          <p:cNvPicPr>
            <a:picLocks noChangeAspect="1"/>
          </p:cNvPicPr>
          <p:nvPr/>
        </p:nvPicPr>
        <p:blipFill>
          <a:blip r:embed="rId3"/>
          <a:stretch>
            <a:fillRect/>
          </a:stretch>
        </p:blipFill>
        <p:spPr>
          <a:xfrm>
            <a:off x="4788024" y="1905000"/>
            <a:ext cx="4056256" cy="226214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07654"/>
            <a:ext cx="2448272" cy="2017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 name="文本框 3"/>
          <p:cNvSpPr txBox="1"/>
          <p:nvPr/>
        </p:nvSpPr>
        <p:spPr>
          <a:xfrm>
            <a:off x="410451" y="1930936"/>
            <a:ext cx="1627369"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a:t>
            </a:r>
            <a:r>
              <a:rPr lang="en-US" altLang="zh-CN" sz="9600" dirty="0">
                <a:solidFill>
                  <a:prstClr val="white"/>
                </a:solidFill>
                <a:latin typeface="微软雅黑" panose="020B0503020204020204" pitchFamily="34" charset="-122"/>
                <a:ea typeface="微软雅黑" panose="020B0503020204020204" pitchFamily="34" charset="-122"/>
              </a:rPr>
              <a:t>4</a:t>
            </a:r>
            <a:endParaRPr kumimoji="0" lang="zh-CN" altLang="en-US" sz="9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699792" y="2392599"/>
            <a:ext cx="3196709" cy="707886"/>
          </a:xfrm>
          <a:prstGeom prst="rect">
            <a:avLst/>
          </a:prstGeom>
          <a:noFill/>
        </p:spPr>
        <p:txBody>
          <a:bodyPr wrap="none" rtlCol="0">
            <a:spAutoFit/>
          </a:bodyPr>
          <a:lstStyle/>
          <a:p>
            <a:r>
              <a:rPr lang="en-US" altLang="zh-CN" sz="4000" b="1" dirty="0">
                <a:latin typeface="微软雅黑" panose="020B0503020204020204" pitchFamily="34" charset="-122"/>
                <a:ea typeface="微软雅黑" panose="020B0503020204020204" pitchFamily="34" charset="-122"/>
              </a:rPr>
              <a:t>SVM Model</a:t>
            </a:r>
            <a:endParaRPr lang="en-GB" altLang="zh-CN" sz="4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3275856" y="3392293"/>
            <a:ext cx="4608512" cy="936103"/>
          </a:xfrm>
          <a:prstGeom prst="roundRect">
            <a:avLst>
              <a:gd name="adj" fmla="val 268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2" name="Freeform 5"/>
          <p:cNvSpPr/>
          <p:nvPr/>
        </p:nvSpPr>
        <p:spPr bwMode="auto">
          <a:xfrm>
            <a:off x="970668" y="2256610"/>
            <a:ext cx="1479797" cy="13342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 name="TextBox 2"/>
          <p:cNvSpPr txBox="1"/>
          <p:nvPr/>
        </p:nvSpPr>
        <p:spPr>
          <a:xfrm>
            <a:off x="1266692" y="2492823"/>
            <a:ext cx="908686" cy="861774"/>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rPr>
              <a:t>Why</a:t>
            </a:r>
            <a:endParaRPr kumimoji="0" lang="en-US" altLang="zh-CN" sz="2800" b="1" i="0" u="none" strike="noStrike" kern="1200" cap="none" spc="0" normalizeH="0" baseline="0" noProof="0" dirty="0">
              <a:ln>
                <a:noFill/>
              </a:ln>
              <a:solidFill>
                <a:prstClr val="white"/>
              </a:solidFill>
              <a:effectLst/>
              <a:uLnTx/>
              <a:uFillTx/>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dirty="0">
                <a:solidFill>
                  <a:prstClr val="white"/>
                </a:solidFill>
              </a:rPr>
              <a:t>SVM</a:t>
            </a:r>
            <a:endParaRPr kumimoji="0" lang="zh-CN" altLang="en-US" sz="2800" b="1" i="0" u="none" strike="noStrike" kern="1200" cap="none" spc="0" normalizeH="0" baseline="0" noProof="0" dirty="0">
              <a:ln>
                <a:noFill/>
              </a:ln>
              <a:solidFill>
                <a:prstClr val="white"/>
              </a:solidFill>
              <a:effectLst/>
              <a:uLnTx/>
              <a:uFillTx/>
            </a:endParaRPr>
          </a:p>
        </p:txBody>
      </p:sp>
      <p:sp>
        <p:nvSpPr>
          <p:cNvPr id="5" name="Freeform 5"/>
          <p:cNvSpPr/>
          <p:nvPr/>
        </p:nvSpPr>
        <p:spPr bwMode="auto">
          <a:xfrm>
            <a:off x="2649720" y="1721616"/>
            <a:ext cx="547516" cy="2404187"/>
          </a:xfrm>
          <a:custGeom>
            <a:avLst/>
            <a:gdLst>
              <a:gd name="T0" fmla="*/ 1999 w 3544"/>
              <a:gd name="T1" fmla="*/ 9150 h 14563"/>
              <a:gd name="T2" fmla="*/ 1999 w 3544"/>
              <a:gd name="T3" fmla="*/ 12306 h 14563"/>
              <a:gd name="T4" fmla="*/ 2353 w 3544"/>
              <a:gd name="T5" fmla="*/ 13628 h 14563"/>
              <a:gd name="T6" fmla="*/ 3544 w 3544"/>
              <a:gd name="T7" fmla="*/ 14112 h 14563"/>
              <a:gd name="T8" fmla="*/ 3544 w 3544"/>
              <a:gd name="T9" fmla="*/ 14563 h 14563"/>
              <a:gd name="T10" fmla="*/ 1933 w 3544"/>
              <a:gd name="T11" fmla="*/ 14016 h 14563"/>
              <a:gd name="T12" fmla="*/ 1419 w 3544"/>
              <a:gd name="T13" fmla="*/ 12050 h 14563"/>
              <a:gd name="T14" fmla="*/ 1419 w 3544"/>
              <a:gd name="T15" fmla="*/ 9279 h 14563"/>
              <a:gd name="T16" fmla="*/ 1160 w 3544"/>
              <a:gd name="T17" fmla="*/ 8022 h 14563"/>
              <a:gd name="T18" fmla="*/ 0 w 3544"/>
              <a:gd name="T19" fmla="*/ 7475 h 14563"/>
              <a:gd name="T20" fmla="*/ 0 w 3544"/>
              <a:gd name="T21" fmla="*/ 7088 h 14563"/>
              <a:gd name="T22" fmla="*/ 1127 w 3544"/>
              <a:gd name="T23" fmla="*/ 6571 h 14563"/>
              <a:gd name="T24" fmla="*/ 1419 w 3544"/>
              <a:gd name="T25" fmla="*/ 5284 h 14563"/>
              <a:gd name="T26" fmla="*/ 1419 w 3544"/>
              <a:gd name="T27" fmla="*/ 2513 h 14563"/>
              <a:gd name="T28" fmla="*/ 1933 w 3544"/>
              <a:gd name="T29" fmla="*/ 547 h 14563"/>
              <a:gd name="T30" fmla="*/ 3544 w 3544"/>
              <a:gd name="T31" fmla="*/ 0 h 14563"/>
              <a:gd name="T32" fmla="*/ 3544 w 3544"/>
              <a:gd name="T33" fmla="*/ 451 h 14563"/>
              <a:gd name="T34" fmla="*/ 2353 w 3544"/>
              <a:gd name="T35" fmla="*/ 902 h 14563"/>
              <a:gd name="T36" fmla="*/ 1999 w 3544"/>
              <a:gd name="T37" fmla="*/ 2254 h 14563"/>
              <a:gd name="T38" fmla="*/ 1999 w 3544"/>
              <a:gd name="T39" fmla="*/ 5413 h 14563"/>
              <a:gd name="T40" fmla="*/ 580 w 3544"/>
              <a:gd name="T41" fmla="*/ 7275 h 14563"/>
              <a:gd name="T42" fmla="*/ 580 w 3544"/>
              <a:gd name="T43" fmla="*/ 7304 h 14563"/>
              <a:gd name="T44" fmla="*/ 1999 w 3544"/>
              <a:gd name="T45" fmla="*/ 9150 h 14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44" h="14563">
                <a:moveTo>
                  <a:pt x="1999" y="9150"/>
                </a:moveTo>
                <a:lnTo>
                  <a:pt x="1999" y="12306"/>
                </a:lnTo>
                <a:cubicBezTo>
                  <a:pt x="1999" y="12867"/>
                  <a:pt x="2117" y="13306"/>
                  <a:pt x="2353" y="13628"/>
                </a:cubicBezTo>
                <a:cubicBezTo>
                  <a:pt x="2590" y="13950"/>
                  <a:pt x="2986" y="14112"/>
                  <a:pt x="3544" y="14112"/>
                </a:cubicBezTo>
                <a:lnTo>
                  <a:pt x="3544" y="14563"/>
                </a:lnTo>
                <a:cubicBezTo>
                  <a:pt x="2815" y="14563"/>
                  <a:pt x="2276" y="14379"/>
                  <a:pt x="1933" y="14016"/>
                </a:cubicBezTo>
                <a:cubicBezTo>
                  <a:pt x="1589" y="13650"/>
                  <a:pt x="1419" y="12993"/>
                  <a:pt x="1419" y="12050"/>
                </a:cubicBezTo>
                <a:lnTo>
                  <a:pt x="1419" y="9279"/>
                </a:lnTo>
                <a:cubicBezTo>
                  <a:pt x="1419" y="8762"/>
                  <a:pt x="1333" y="8344"/>
                  <a:pt x="1160" y="8022"/>
                </a:cubicBezTo>
                <a:cubicBezTo>
                  <a:pt x="990" y="7701"/>
                  <a:pt x="602" y="7516"/>
                  <a:pt x="0" y="7475"/>
                </a:cubicBezTo>
                <a:lnTo>
                  <a:pt x="0" y="7088"/>
                </a:lnTo>
                <a:cubicBezTo>
                  <a:pt x="558" y="7002"/>
                  <a:pt x="935" y="6829"/>
                  <a:pt x="1127" y="6571"/>
                </a:cubicBezTo>
                <a:cubicBezTo>
                  <a:pt x="1322" y="6315"/>
                  <a:pt x="1419" y="5883"/>
                  <a:pt x="1419" y="5284"/>
                </a:cubicBezTo>
                <a:lnTo>
                  <a:pt x="1419" y="2513"/>
                </a:lnTo>
                <a:cubicBezTo>
                  <a:pt x="1419" y="1567"/>
                  <a:pt x="1589" y="913"/>
                  <a:pt x="1933" y="547"/>
                </a:cubicBezTo>
                <a:cubicBezTo>
                  <a:pt x="2276" y="181"/>
                  <a:pt x="2815" y="0"/>
                  <a:pt x="3544" y="0"/>
                </a:cubicBezTo>
                <a:lnTo>
                  <a:pt x="3544" y="451"/>
                </a:lnTo>
                <a:cubicBezTo>
                  <a:pt x="2986" y="451"/>
                  <a:pt x="2590" y="602"/>
                  <a:pt x="2353" y="902"/>
                </a:cubicBezTo>
                <a:cubicBezTo>
                  <a:pt x="2117" y="1201"/>
                  <a:pt x="1999" y="1652"/>
                  <a:pt x="1999" y="2254"/>
                </a:cubicBezTo>
                <a:lnTo>
                  <a:pt x="1999" y="5413"/>
                </a:lnTo>
                <a:cubicBezTo>
                  <a:pt x="1999" y="6265"/>
                  <a:pt x="1592" y="7275"/>
                  <a:pt x="580" y="7275"/>
                </a:cubicBezTo>
                <a:lnTo>
                  <a:pt x="580" y="7304"/>
                </a:lnTo>
                <a:cubicBezTo>
                  <a:pt x="1565" y="7304"/>
                  <a:pt x="1999" y="8309"/>
                  <a:pt x="1999" y="9150"/>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 name="圆角矩形 5"/>
          <p:cNvSpPr/>
          <p:nvPr/>
        </p:nvSpPr>
        <p:spPr>
          <a:xfrm>
            <a:off x="3275856" y="1676530"/>
            <a:ext cx="4608512" cy="674057"/>
          </a:xfrm>
          <a:prstGeom prst="roundRect">
            <a:avLst>
              <a:gd name="adj" fmla="val 252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7" name="圆角矩形 6"/>
          <p:cNvSpPr/>
          <p:nvPr/>
        </p:nvSpPr>
        <p:spPr>
          <a:xfrm>
            <a:off x="3275856" y="2428136"/>
            <a:ext cx="4608512" cy="884653"/>
          </a:xfrm>
          <a:prstGeom prst="roundRect">
            <a:avLst>
              <a:gd name="adj" fmla="val 252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9" name="TextBox 8"/>
          <p:cNvSpPr txBox="1"/>
          <p:nvPr/>
        </p:nvSpPr>
        <p:spPr>
          <a:xfrm>
            <a:off x="3337914" y="1750802"/>
            <a:ext cx="4490541" cy="49513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lnSpc>
                <a:spcPct val="120000"/>
              </a:lnSpc>
            </a:pPr>
            <a:r>
              <a:rPr lang="en-US" altLang="zh-CN" sz="1400" b="1" dirty="0">
                <a:solidFill>
                  <a:prstClr val="black">
                    <a:lumMod val="75000"/>
                    <a:lumOff val="25000"/>
                  </a:prstClr>
                </a:solidFill>
              </a:rPr>
              <a:t>Robustness</a:t>
            </a:r>
            <a:r>
              <a:rPr lang="en-US" altLang="zh-CN" sz="1400" dirty="0">
                <a:solidFill>
                  <a:prstClr val="black">
                    <a:lumMod val="75000"/>
                    <a:lumOff val="25000"/>
                  </a:prstClr>
                </a:solidFill>
              </a:rPr>
              <a:t>: SVMs are less prone to overfitting, especially in high-dimensional spaces</a:t>
            </a:r>
            <a:endParaRPr kumimoji="0" lang="en-US" altLang="zh-CN" sz="1400" b="0" i="0" u="none" strike="noStrike" kern="1200" cap="none" spc="0" normalizeH="0" baseline="0" noProof="0" dirty="0">
              <a:ln>
                <a:noFill/>
              </a:ln>
              <a:solidFill>
                <a:prstClr val="black">
                  <a:lumMod val="75000"/>
                  <a:lumOff val="25000"/>
                </a:prstClr>
              </a:solidFill>
              <a:effectLst/>
              <a:uLnTx/>
              <a:uFillTx/>
            </a:endParaRPr>
          </a:p>
        </p:txBody>
      </p:sp>
      <p:sp>
        <p:nvSpPr>
          <p:cNvPr id="10" name="TextBox 9"/>
          <p:cNvSpPr txBox="1"/>
          <p:nvPr/>
        </p:nvSpPr>
        <p:spPr>
          <a:xfrm>
            <a:off x="3376803" y="2500538"/>
            <a:ext cx="4399054" cy="75366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lnSpc>
                <a:spcPct val="120000"/>
              </a:lnSpc>
            </a:pPr>
            <a:r>
              <a:rPr lang="en-US" altLang="zh-CN" sz="1400" b="1" dirty="0">
                <a:solidFill>
                  <a:prstClr val="black">
                    <a:lumMod val="75000"/>
                    <a:lumOff val="25000"/>
                  </a:prstClr>
                </a:solidFill>
              </a:rPr>
              <a:t>Flexibility</a:t>
            </a:r>
            <a:r>
              <a:rPr lang="en-US" altLang="zh-CN" sz="1400" dirty="0">
                <a:solidFill>
                  <a:prstClr val="black">
                    <a:lumMod val="75000"/>
                    <a:lumOff val="25000"/>
                  </a:prstClr>
                </a:solidFill>
              </a:rPr>
              <a:t>: The use of different kernel functions (linear, polynomial, RBF) allows the model to capture complex relationships in the data</a:t>
            </a:r>
            <a:endParaRPr kumimoji="0" lang="en-US" altLang="zh-CN" sz="1400" b="0" i="0" u="none" strike="noStrike" kern="1200" cap="none" spc="0" normalizeH="0" baseline="0" noProof="0" dirty="0">
              <a:ln>
                <a:noFill/>
              </a:ln>
              <a:solidFill>
                <a:prstClr val="black">
                  <a:lumMod val="75000"/>
                  <a:lumOff val="25000"/>
                </a:prstClr>
              </a:solidFill>
              <a:effectLst/>
              <a:uLnTx/>
              <a:uFillTx/>
            </a:endParaRPr>
          </a:p>
        </p:txBody>
      </p:sp>
      <p:sp>
        <p:nvSpPr>
          <p:cNvPr id="11" name="TextBox 10"/>
          <p:cNvSpPr txBox="1"/>
          <p:nvPr/>
        </p:nvSpPr>
        <p:spPr>
          <a:xfrm>
            <a:off x="3337914" y="3483387"/>
            <a:ext cx="4418328" cy="75366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lnSpc>
                <a:spcPct val="120000"/>
              </a:lnSpc>
            </a:pPr>
            <a:r>
              <a:rPr lang="en-US" altLang="zh-CN" sz="1400" b="1" dirty="0">
                <a:solidFill>
                  <a:prstClr val="black">
                    <a:lumMod val="75000"/>
                    <a:lumOff val="25000"/>
                  </a:prstClr>
                </a:solidFill>
              </a:rPr>
              <a:t>Optimization</a:t>
            </a:r>
            <a:r>
              <a:rPr lang="en-US" altLang="zh-CN" sz="1400" dirty="0">
                <a:solidFill>
                  <a:prstClr val="black">
                    <a:lumMod val="75000"/>
                    <a:lumOff val="25000"/>
                  </a:prstClr>
                </a:solidFill>
              </a:rPr>
              <a:t>: Hyperparameter tuning using TPE ensures that the model parameters are optimized for the best performance</a:t>
            </a:r>
            <a:endParaRPr kumimoji="0" lang="en-US" altLang="zh-CN" sz="1400" b="0" i="0" u="none" strike="noStrike" kern="1200" cap="none" spc="0" normalizeH="0" baseline="0" noProof="0" dirty="0">
              <a:ln>
                <a:noFill/>
              </a:ln>
              <a:solidFill>
                <a:prstClr val="black">
                  <a:lumMod val="75000"/>
                  <a:lumOff val="25000"/>
                </a:prstClr>
              </a:solidFill>
              <a:effectLst/>
              <a:uLnTx/>
              <a:uFillTx/>
            </a:endParaRPr>
          </a:p>
        </p:txBody>
      </p:sp>
      <p:sp>
        <p:nvSpPr>
          <p:cNvPr id="14" name="TextBox 13"/>
          <p:cNvSpPr txBox="1"/>
          <p:nvPr/>
        </p:nvSpPr>
        <p:spPr>
          <a:xfrm>
            <a:off x="611560" y="815104"/>
            <a:ext cx="8172908" cy="56592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lgn="ctr">
              <a:lnSpc>
                <a:spcPct val="120000"/>
              </a:lnSpc>
            </a:pPr>
            <a:r>
              <a:rPr lang="en-US" altLang="zh-CN" sz="1600" dirty="0"/>
              <a:t>SVMs are chosen for their effectiveness in high-dimensional spaces and their ability to handle non-linear decision boundaries through the use of kernel functions</a:t>
            </a:r>
            <a:endParaRPr kumimoji="0" lang="en-US" altLang="zh-CN" sz="1600" b="0" i="0" u="none" strike="noStrike" kern="1200" cap="none" spc="0" normalizeH="0" baseline="0" noProof="0" dirty="0">
              <a:ln>
                <a:noFill/>
              </a:ln>
              <a:solidFill>
                <a:prstClr val="black">
                  <a:lumMod val="75000"/>
                  <a:lumOff val="25000"/>
                </a:prstClr>
              </a:solidFill>
              <a:effectLst/>
              <a:uLnTx/>
              <a:uFillTx/>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611560" y="429469"/>
            <a:ext cx="2256285" cy="49678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b="1" dirty="0">
                <a:solidFill>
                  <a:schemeClr val="accent1"/>
                </a:solidFill>
                <a:latin typeface="微软雅黑" panose="020B0503020204020204" pitchFamily="34" charset="-122"/>
                <a:ea typeface="微软雅黑" panose="020B0503020204020204" pitchFamily="34" charset="-122"/>
              </a:rPr>
              <a:t>Contents</a:t>
            </a:r>
            <a:endParaRPr lang="en-GB" b="1" dirty="0">
              <a:solidFill>
                <a:schemeClr val="accent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738572" y="1059582"/>
            <a:ext cx="7649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2339753" y="1419622"/>
            <a:ext cx="894259" cy="523220"/>
            <a:chOff x="2215144" y="927951"/>
            <a:chExt cx="1244730" cy="959254"/>
          </a:xfrm>
        </p:grpSpPr>
        <p:sp>
          <p:nvSpPr>
            <p:cNvPr id="46" name="平行四边形 45"/>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47"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2339753" y="2099236"/>
            <a:ext cx="894259" cy="523220"/>
            <a:chOff x="2215144" y="1952311"/>
            <a:chExt cx="1244730" cy="959257"/>
          </a:xfrm>
        </p:grpSpPr>
        <p:sp>
          <p:nvSpPr>
            <p:cNvPr id="49" name="平行四边形 48"/>
            <p:cNvSpPr/>
            <p:nvPr/>
          </p:nvSpPr>
          <p:spPr>
            <a:xfrm>
              <a:off x="2215144" y="2033848"/>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50" name="文本框 10"/>
            <p:cNvSpPr txBox="1"/>
            <p:nvPr/>
          </p:nvSpPr>
          <p:spPr>
            <a:xfrm>
              <a:off x="2393075" y="1952311"/>
              <a:ext cx="1066799" cy="959257"/>
            </a:xfrm>
            <a:prstGeom prst="rect">
              <a:avLst/>
            </a:prstGeom>
            <a:noFill/>
          </p:spPr>
          <p:txBody>
            <a:bodyPr wrap="squar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2339753" y="2801084"/>
            <a:ext cx="894259" cy="523220"/>
            <a:chOff x="2215144" y="3018134"/>
            <a:chExt cx="1244730" cy="959255"/>
          </a:xfrm>
        </p:grpSpPr>
        <p:sp>
          <p:nvSpPr>
            <p:cNvPr id="52" name="平行四边形 51"/>
            <p:cNvSpPr/>
            <p:nvPr/>
          </p:nvSpPr>
          <p:spPr>
            <a:xfrm>
              <a:off x="2215144" y="3084852"/>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53" name="文本框 11"/>
            <p:cNvSpPr txBox="1"/>
            <p:nvPr/>
          </p:nvSpPr>
          <p:spPr>
            <a:xfrm>
              <a:off x="2393075" y="3018134"/>
              <a:ext cx="1066799" cy="959255"/>
            </a:xfrm>
            <a:prstGeom prst="rect">
              <a:avLst/>
            </a:prstGeom>
            <a:noFill/>
          </p:spPr>
          <p:txBody>
            <a:bodyPr wrap="squar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2339753" y="3483575"/>
            <a:ext cx="894259" cy="523220"/>
            <a:chOff x="2215144" y="4047039"/>
            <a:chExt cx="1244730" cy="959256"/>
          </a:xfrm>
        </p:grpSpPr>
        <p:sp>
          <p:nvSpPr>
            <p:cNvPr id="55" name="平行四边形 54"/>
            <p:cNvSpPr/>
            <p:nvPr/>
          </p:nvSpPr>
          <p:spPr>
            <a:xfrm>
              <a:off x="2215144" y="4135856"/>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56" name="文本框 12"/>
            <p:cNvSpPr txBox="1"/>
            <p:nvPr/>
          </p:nvSpPr>
          <p:spPr>
            <a:xfrm>
              <a:off x="2393075" y="4047039"/>
              <a:ext cx="1066799" cy="959256"/>
            </a:xfrm>
            <a:prstGeom prst="rect">
              <a:avLst/>
            </a:prstGeom>
            <a:noFill/>
          </p:spPr>
          <p:txBody>
            <a:bodyPr wrap="squar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04</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2339752" y="4183114"/>
            <a:ext cx="884486" cy="523220"/>
            <a:chOff x="2215144" y="5107938"/>
            <a:chExt cx="1231128" cy="959259"/>
          </a:xfrm>
        </p:grpSpPr>
        <p:sp>
          <p:nvSpPr>
            <p:cNvPr id="58" name="平行四边形 57"/>
            <p:cNvSpPr/>
            <p:nvPr/>
          </p:nvSpPr>
          <p:spPr>
            <a:xfrm>
              <a:off x="2215144" y="5186859"/>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59" name="文本框 13"/>
            <p:cNvSpPr txBox="1"/>
            <p:nvPr/>
          </p:nvSpPr>
          <p:spPr>
            <a:xfrm>
              <a:off x="2379473" y="5107938"/>
              <a:ext cx="1066799" cy="959259"/>
            </a:xfrm>
            <a:prstGeom prst="rect">
              <a:avLst/>
            </a:prstGeom>
            <a:noFill/>
          </p:spPr>
          <p:txBody>
            <a:bodyPr wrap="squar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05</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3019006" y="1432933"/>
            <a:ext cx="3857250" cy="459690"/>
            <a:chOff x="4315150" y="953426"/>
            <a:chExt cx="3857250" cy="540057"/>
          </a:xfrm>
        </p:grpSpPr>
        <p:sp>
          <p:nvSpPr>
            <p:cNvPr id="61" name="矩形 60"/>
            <p:cNvSpPr/>
            <p:nvPr/>
          </p:nvSpPr>
          <p:spPr>
            <a:xfrm>
              <a:off x="4841196" y="1036090"/>
              <a:ext cx="2827147" cy="406783"/>
            </a:xfrm>
            <a:prstGeom prst="rect">
              <a:avLst/>
            </a:prstGeom>
            <a:ln w="15875">
              <a:noFill/>
            </a:ln>
          </p:spPr>
          <p:txBody>
            <a:bodyPr wrap="square" lIns="68580" tIns="34290" rIns="68580" bIns="34290">
              <a:spAutoFit/>
            </a:bodyPr>
            <a:lstStyle/>
            <a:p>
              <a:r>
                <a:rPr lang="en-US" altLang="zh-CN" b="1" dirty="0">
                  <a:latin typeface="微软雅黑" panose="020B0503020204020204" pitchFamily="34" charset="-122"/>
                  <a:ea typeface="微软雅黑" panose="020B0503020204020204" pitchFamily="34" charset="-122"/>
                </a:rPr>
                <a:t>Introduction</a:t>
              </a:r>
              <a:endParaRPr lang="en-GB" altLang="zh-CN" b="1" dirty="0">
                <a:latin typeface="微软雅黑" panose="020B0503020204020204" pitchFamily="34" charset="-122"/>
                <a:ea typeface="微软雅黑" panose="020B0503020204020204" pitchFamily="34" charset="-122"/>
              </a:endParaRPr>
            </a:p>
          </p:txBody>
        </p:sp>
        <p:sp>
          <p:nvSpPr>
            <p:cNvPr id="62" name="平行四边形 61"/>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019006" y="2127086"/>
            <a:ext cx="3857250" cy="459690"/>
            <a:chOff x="4315150" y="1647579"/>
            <a:chExt cx="3857250" cy="540057"/>
          </a:xfrm>
        </p:grpSpPr>
        <p:sp>
          <p:nvSpPr>
            <p:cNvPr id="64" name="矩形 63"/>
            <p:cNvSpPr/>
            <p:nvPr/>
          </p:nvSpPr>
          <p:spPr>
            <a:xfrm>
              <a:off x="4841196" y="1730243"/>
              <a:ext cx="2827147" cy="431416"/>
            </a:xfrm>
            <a:prstGeom prst="rect">
              <a:avLst/>
            </a:prstGeom>
            <a:ln w="15875">
              <a:noFill/>
            </a:ln>
          </p:spPr>
          <p:txBody>
            <a:bodyPr wrap="square" lIns="68580" tIns="34290" rIns="68580" bIns="34290">
              <a:spAutoFit/>
            </a:bodyPr>
            <a:lstStyle/>
            <a:p>
              <a:pPr algn="l">
                <a:lnSpc>
                  <a:spcPct val="115000"/>
                </a:lnSpc>
              </a:pPr>
              <a:r>
                <a:rPr lang="en-US" altLang="zh-CN" sz="1800" b="1" kern="0" dirty="0">
                  <a:effectLst/>
                  <a:latin typeface="微软雅黑" panose="020B0503020204020204" pitchFamily="34" charset="-122"/>
                  <a:ea typeface="微软雅黑" panose="020B0503020204020204" pitchFamily="34" charset="-122"/>
                  <a:cs typeface="Times New Roman" panose="02020603050405020304" pitchFamily="18" charset="0"/>
                </a:rPr>
                <a:t>Data Visualization</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5" name="平行四边形 64"/>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3019006" y="2821238"/>
            <a:ext cx="3857250" cy="459690"/>
            <a:chOff x="4315150" y="2341731"/>
            <a:chExt cx="3857250" cy="540057"/>
          </a:xfrm>
        </p:grpSpPr>
        <p:sp>
          <p:nvSpPr>
            <p:cNvPr id="67" name="矩形 66"/>
            <p:cNvSpPr/>
            <p:nvPr/>
          </p:nvSpPr>
          <p:spPr>
            <a:xfrm>
              <a:off x="4841197" y="2424395"/>
              <a:ext cx="2827146" cy="406783"/>
            </a:xfrm>
            <a:prstGeom prst="rect">
              <a:avLst/>
            </a:prstGeom>
            <a:ln w="15875">
              <a:noFill/>
            </a:ln>
          </p:spPr>
          <p:txBody>
            <a:bodyPr wrap="square" lIns="68580" tIns="34290" rIns="68580" bIns="34290">
              <a:spAutoFit/>
            </a:bodyPr>
            <a:lstStyle/>
            <a:p>
              <a:r>
                <a:rPr lang="en-US" altLang="zh-CN" b="1" dirty="0">
                  <a:latin typeface="微软雅黑" panose="020B0503020204020204" pitchFamily="34" charset="-122"/>
                  <a:ea typeface="微软雅黑" panose="020B0503020204020204" pitchFamily="34" charset="-122"/>
                </a:rPr>
                <a:t>SVM Model</a:t>
              </a:r>
              <a:endParaRPr lang="en-GB" altLang="zh-CN" b="1" dirty="0">
                <a:latin typeface="微软雅黑" panose="020B0503020204020204" pitchFamily="34" charset="-122"/>
                <a:ea typeface="微软雅黑" panose="020B0503020204020204" pitchFamily="34" charset="-122"/>
              </a:endParaRPr>
            </a:p>
          </p:txBody>
        </p:sp>
        <p:sp>
          <p:nvSpPr>
            <p:cNvPr id="68" name="平行四边形 67"/>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3019006" y="3515391"/>
            <a:ext cx="3857250" cy="459690"/>
            <a:chOff x="4315150" y="3035884"/>
            <a:chExt cx="3857250" cy="540057"/>
          </a:xfrm>
        </p:grpSpPr>
        <p:sp>
          <p:nvSpPr>
            <p:cNvPr id="70" name="矩形 69"/>
            <p:cNvSpPr/>
            <p:nvPr/>
          </p:nvSpPr>
          <p:spPr>
            <a:xfrm>
              <a:off x="4841196" y="3118548"/>
              <a:ext cx="2827147" cy="406783"/>
            </a:xfrm>
            <a:prstGeom prst="rect">
              <a:avLst/>
            </a:prstGeom>
            <a:ln w="15875">
              <a:noFill/>
            </a:ln>
          </p:spPr>
          <p:txBody>
            <a:bodyPr wrap="square" lIns="68580" tIns="34290" rIns="68580" bIns="34290">
              <a:spAutoFit/>
            </a:bodyPr>
            <a:lstStyle/>
            <a:p>
              <a:r>
                <a:rPr lang="en-US" altLang="zh-CN" b="1" dirty="0">
                  <a:latin typeface="微软雅黑" panose="020B0503020204020204" pitchFamily="34" charset="-122"/>
                  <a:ea typeface="微软雅黑" panose="020B0503020204020204" pitchFamily="34" charset="-122"/>
                </a:rPr>
                <a:t>Random Forest</a:t>
              </a:r>
              <a:endParaRPr lang="en-GB" altLang="zh-CN" b="1" dirty="0">
                <a:latin typeface="微软雅黑" panose="020B0503020204020204" pitchFamily="34" charset="-122"/>
                <a:ea typeface="微软雅黑" panose="020B0503020204020204" pitchFamily="34" charset="-122"/>
              </a:endParaRPr>
            </a:p>
          </p:txBody>
        </p:sp>
        <p:sp>
          <p:nvSpPr>
            <p:cNvPr id="71" name="平行四边形 70"/>
            <p:cNvSpPr/>
            <p:nvPr/>
          </p:nvSpPr>
          <p:spPr>
            <a:xfrm>
              <a:off x="4315150" y="3035884"/>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72" name="组合 71"/>
          <p:cNvGrpSpPr/>
          <p:nvPr/>
        </p:nvGrpSpPr>
        <p:grpSpPr>
          <a:xfrm>
            <a:off x="3019006" y="4209545"/>
            <a:ext cx="3857250" cy="459690"/>
            <a:chOff x="4315150" y="3730038"/>
            <a:chExt cx="3857250" cy="540057"/>
          </a:xfrm>
        </p:grpSpPr>
        <p:sp>
          <p:nvSpPr>
            <p:cNvPr id="73" name="矩形 72"/>
            <p:cNvSpPr/>
            <p:nvPr/>
          </p:nvSpPr>
          <p:spPr>
            <a:xfrm>
              <a:off x="4841197" y="3812702"/>
              <a:ext cx="2827146" cy="406783"/>
            </a:xfrm>
            <a:prstGeom prst="rect">
              <a:avLst/>
            </a:prstGeom>
            <a:ln w="15875">
              <a:noFill/>
            </a:ln>
          </p:spPr>
          <p:txBody>
            <a:bodyPr wrap="square" lIns="68580" tIns="34290" rIns="68580" bIns="34290">
              <a:spAutoFit/>
            </a:bodyPr>
            <a:lstStyle/>
            <a:p>
              <a:r>
                <a:rPr lang="en-US" altLang="zh-CN" b="1" dirty="0">
                  <a:latin typeface="微软雅黑" panose="020B0503020204020204" pitchFamily="34" charset="-122"/>
                  <a:ea typeface="微软雅黑" panose="020B0503020204020204" pitchFamily="34" charset="-122"/>
                </a:rPr>
                <a:t>Discussion</a:t>
              </a:r>
              <a:endParaRPr lang="en-GB" altLang="zh-CN" b="1" dirty="0">
                <a:latin typeface="微软雅黑" panose="020B0503020204020204" pitchFamily="34" charset="-122"/>
                <a:ea typeface="微软雅黑" panose="020B0503020204020204" pitchFamily="34" charset="-122"/>
              </a:endParaRPr>
            </a:p>
          </p:txBody>
        </p:sp>
        <p:sp>
          <p:nvSpPr>
            <p:cNvPr id="74" name="平行四边形 73"/>
            <p:cNvSpPr/>
            <p:nvPr/>
          </p:nvSpPr>
          <p:spPr>
            <a:xfrm>
              <a:off x="4315150" y="3730038"/>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nvGraphicFramePr>
        <p:xfrm>
          <a:off x="887760" y="843558"/>
          <a:ext cx="7368480" cy="3253724"/>
        </p:xfrm>
        <a:graphic>
          <a:graphicData uri="http://schemas.openxmlformats.org/drawingml/2006/table">
            <a:tbl>
              <a:tblPr firstRow="1" bandRow="1">
                <a:tableStyleId>{69CF1AB2-1976-4502-BF36-3FF5EA218861}</a:tableStyleId>
              </a:tblPr>
              <a:tblGrid>
                <a:gridCol w="1163960"/>
                <a:gridCol w="6204520"/>
              </a:tblGrid>
              <a:tr h="576064">
                <a:tc>
                  <a:txBody>
                    <a:bodyPr/>
                    <a:lstStyle/>
                    <a:p>
                      <a:pPr algn="ctr"/>
                      <a:r>
                        <a:rPr lang="en-US" altLang="zh-CN" sz="2000" b="1" kern="100" dirty="0">
                          <a:effectLst/>
                          <a:latin typeface="微软雅黑" panose="020B0503020204020204" pitchFamily="34" charset="-122"/>
                          <a:ea typeface="微软雅黑" panose="020B0503020204020204" pitchFamily="34" charset="-122"/>
                        </a:rPr>
                        <a:t>C</a:t>
                      </a:r>
                      <a:endParaRPr lang="zh-CN" altLang="en-US" sz="2000" dirty="0">
                        <a:latin typeface="微软雅黑" panose="020B0503020204020204" pitchFamily="34" charset="-122"/>
                        <a:ea typeface="微软雅黑" panose="020B0503020204020204" pitchFamily="34" charset="-122"/>
                      </a:endParaRPr>
                    </a:p>
                  </a:txBody>
                  <a:tcPr anchor="ctr"/>
                </a:tc>
                <a:tc>
                  <a:txBody>
                    <a:bodyPr/>
                    <a:lstStyle/>
                    <a:p>
                      <a:pPr algn="just"/>
                      <a:r>
                        <a:rPr lang="en-US" altLang="zh-CN" sz="1800" b="0" kern="100" dirty="0">
                          <a:effectLst/>
                          <a:latin typeface="微软雅黑" panose="020B0503020204020204" pitchFamily="34" charset="-122"/>
                          <a:ea typeface="微软雅黑" panose="020B0503020204020204" pitchFamily="34" charset="-122"/>
                        </a:rPr>
                        <a:t>The regularization parameter of SVM</a:t>
                      </a:r>
                      <a:endParaRPr lang="zh-CN" altLang="en-US" b="0" dirty="0">
                        <a:latin typeface="微软雅黑" panose="020B0503020204020204" pitchFamily="34" charset="-122"/>
                        <a:ea typeface="微软雅黑" panose="020B0503020204020204" pitchFamily="34" charset="-122"/>
                      </a:endParaRPr>
                    </a:p>
                  </a:txBody>
                  <a:tcPr anchor="ctr"/>
                </a:tc>
              </a:tr>
              <a:tr h="1440160">
                <a:tc>
                  <a:txBody>
                    <a:bodyPr/>
                    <a:lstStyle/>
                    <a:p>
                      <a:pPr algn="ctr"/>
                      <a:r>
                        <a:rPr lang="en-US" altLang="zh-CN" sz="2000" b="1" kern="100" dirty="0">
                          <a:effectLst/>
                          <a:latin typeface="微软雅黑" panose="020B0503020204020204" pitchFamily="34" charset="-122"/>
                          <a:ea typeface="微软雅黑" panose="020B0503020204020204" pitchFamily="34" charset="-122"/>
                        </a:rPr>
                        <a:t>gamma</a:t>
                      </a:r>
                      <a:endParaRPr lang="zh-CN" altLang="en-US" sz="2000" dirty="0">
                        <a:latin typeface="微软雅黑" panose="020B0503020204020204" pitchFamily="34" charset="-122"/>
                        <a:ea typeface="微软雅黑" panose="020B0503020204020204" pitchFamily="34" charset="-122"/>
                      </a:endParaRPr>
                    </a:p>
                  </a:txBody>
                  <a:tcPr anchor="ctr"/>
                </a:tc>
                <a:tc>
                  <a:txBody>
                    <a:bodyPr/>
                    <a:lstStyle/>
                    <a:p>
                      <a:r>
                        <a:rPr lang="en-US" altLang="zh-CN" sz="1800" kern="100" dirty="0">
                          <a:effectLst/>
                          <a:latin typeface="微软雅黑" panose="020B0503020204020204" pitchFamily="34" charset="-122"/>
                          <a:ea typeface="微软雅黑" panose="020B0503020204020204" pitchFamily="34" charset="-122"/>
                        </a:rPr>
                        <a:t>The coefficient of the kernel function</a:t>
                      </a:r>
                      <a:endParaRPr lang="en-US" altLang="zh-CN" sz="1800" kern="100" dirty="0">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dirty="0">
                          <a:solidFill>
                            <a:srgbClr val="535861"/>
                          </a:solidFill>
                          <a:effectLst/>
                          <a:latin typeface="微软雅黑" panose="020B0503020204020204" pitchFamily="34" charset="-122"/>
                          <a:ea typeface="微软雅黑" panose="020B0503020204020204" pitchFamily="34" charset="-122"/>
                        </a:rPr>
                        <a:t>The gamma parameters can be seen as the inverse of the radius of influence of samples selected by the model as support vectors.</a:t>
                      </a:r>
                      <a:endParaRPr lang="zh-CN" altLang="en-US" dirty="0">
                        <a:latin typeface="微软雅黑" panose="020B0503020204020204" pitchFamily="34" charset="-122"/>
                        <a:ea typeface="微软雅黑" panose="020B0503020204020204" pitchFamily="34" charset="-122"/>
                      </a:endParaRPr>
                    </a:p>
                  </a:txBody>
                  <a:tcPr anchor="ctr"/>
                </a:tc>
              </a:tr>
              <a:tr h="1237500">
                <a:tc>
                  <a:txBody>
                    <a:bodyPr/>
                    <a:lstStyle/>
                    <a:p>
                      <a:pPr algn="ctr"/>
                      <a:r>
                        <a:rPr lang="en-US" altLang="zh-CN" sz="2000" b="1" kern="100" dirty="0">
                          <a:effectLst/>
                          <a:latin typeface="微软雅黑" panose="020B0503020204020204" pitchFamily="34" charset="-122"/>
                          <a:ea typeface="微软雅黑" panose="020B0503020204020204" pitchFamily="34" charset="-122"/>
                        </a:rPr>
                        <a:t>kernel</a:t>
                      </a:r>
                      <a:endParaRPr lang="zh-CN" altLang="en-US" sz="2000" dirty="0">
                        <a:latin typeface="微软雅黑" panose="020B0503020204020204" pitchFamily="34" charset="-122"/>
                        <a:ea typeface="微软雅黑" panose="020B0503020204020204" pitchFamily="34" charset="-122"/>
                      </a:endParaRPr>
                    </a:p>
                  </a:txBody>
                  <a:tcPr anchor="ctr"/>
                </a:tc>
                <a:tc>
                  <a:txBody>
                    <a:bodyPr/>
                    <a:lstStyle/>
                    <a:p>
                      <a:pPr algn="just">
                        <a:lnSpc>
                          <a:spcPct val="125000"/>
                        </a:lnSpc>
                      </a:pPr>
                      <a:r>
                        <a:rPr lang="en-US" altLang="zh-CN" sz="1800" kern="100" dirty="0" err="1">
                          <a:effectLst/>
                          <a:latin typeface="微软雅黑" panose="020B0503020204020204" pitchFamily="34" charset="-122"/>
                          <a:ea typeface="微软雅黑" panose="020B0503020204020204" pitchFamily="34" charset="-122"/>
                        </a:rPr>
                        <a:t>rbf</a:t>
                      </a:r>
                      <a:r>
                        <a:rPr lang="en-US" altLang="zh-CN" sz="1800" kern="100" dirty="0">
                          <a:effectLst/>
                          <a:latin typeface="微软雅黑" panose="020B0503020204020204" pitchFamily="34" charset="-122"/>
                          <a:ea typeface="微软雅黑" panose="020B0503020204020204" pitchFamily="34" charset="-122"/>
                        </a:rPr>
                        <a:t> (radial basis function)</a:t>
                      </a:r>
                      <a:endParaRPr lang="en-US" altLang="zh-CN" sz="1800" kern="100" dirty="0">
                        <a:effectLst/>
                        <a:latin typeface="微软雅黑" panose="020B0503020204020204" pitchFamily="34" charset="-122"/>
                        <a:ea typeface="微软雅黑" panose="020B0503020204020204" pitchFamily="34" charset="-122"/>
                      </a:endParaRPr>
                    </a:p>
                    <a:p>
                      <a:pPr algn="just">
                        <a:lnSpc>
                          <a:spcPct val="125000"/>
                        </a:lnSpc>
                      </a:pPr>
                      <a:r>
                        <a:rPr lang="en-US" altLang="zh-CN" sz="1800" kern="100" dirty="0">
                          <a:effectLst/>
                          <a:latin typeface="微软雅黑" panose="020B0503020204020204" pitchFamily="34" charset="-122"/>
                          <a:ea typeface="微软雅黑" panose="020B0503020204020204" pitchFamily="34" charset="-122"/>
                        </a:rPr>
                        <a:t>poly (polynomial kernel) </a:t>
                      </a:r>
                      <a:endParaRPr lang="en-US" altLang="zh-CN" sz="1800" kern="100" dirty="0">
                        <a:effectLst/>
                        <a:latin typeface="微软雅黑" panose="020B0503020204020204" pitchFamily="34" charset="-122"/>
                        <a:ea typeface="微软雅黑" panose="020B0503020204020204" pitchFamily="34" charset="-122"/>
                      </a:endParaRPr>
                    </a:p>
                    <a:p>
                      <a:pPr algn="just">
                        <a:lnSpc>
                          <a:spcPct val="125000"/>
                        </a:lnSpc>
                      </a:pPr>
                      <a:r>
                        <a:rPr lang="en-US" altLang="zh-CN" sz="1800" kern="100" dirty="0">
                          <a:effectLst/>
                          <a:latin typeface="微软雅黑" panose="020B0503020204020204" pitchFamily="34" charset="-122"/>
                          <a:ea typeface="微软雅黑" panose="020B0503020204020204" pitchFamily="34" charset="-122"/>
                        </a:rPr>
                        <a:t>linear</a:t>
                      </a:r>
                      <a:endParaRPr lang="zh-CN" altLang="zh-CN" sz="1800" kern="100" dirty="0">
                        <a:effectLst/>
                        <a:latin typeface="微软雅黑" panose="020B0503020204020204" pitchFamily="34" charset="-122"/>
                        <a:ea typeface="微软雅黑" panose="020B0503020204020204" pitchFamily="34" charset="-122"/>
                      </a:endParaRPr>
                    </a:p>
                  </a:txBody>
                  <a:tcPr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99592" y="771550"/>
            <a:ext cx="7344816" cy="3416320"/>
          </a:xfrm>
          <a:prstGeom prst="rect">
            <a:avLst/>
          </a:prstGeom>
          <a:noFill/>
        </p:spPr>
        <p:txBody>
          <a:bodyPr wrap="square">
            <a:spAutoFit/>
          </a:bodyPr>
          <a:lstStyle/>
          <a:p>
            <a:pPr algn="just"/>
            <a:r>
              <a:rPr lang="en-US" altLang="zh-CN" sz="1800" b="1" kern="100" dirty="0">
                <a:solidFill>
                  <a:schemeClr val="tx1">
                    <a:lumMod val="85000"/>
                    <a:lumOff val="15000"/>
                  </a:schemeClr>
                </a:solidFill>
                <a:effectLst/>
                <a:latin typeface="微软雅黑" panose="020B0503020204020204" pitchFamily="34" charset="-122"/>
                <a:ea typeface="微软雅黑" panose="020B0503020204020204" pitchFamily="34" charset="-122"/>
              </a:rPr>
              <a:t>Bayesian Optimization </a:t>
            </a:r>
            <a:r>
              <a:rPr lang="en-US" altLang="zh-CN" sz="1800" b="0" kern="100" dirty="0">
                <a:solidFill>
                  <a:schemeClr val="tx1">
                    <a:lumMod val="85000"/>
                    <a:lumOff val="15000"/>
                  </a:schemeClr>
                </a:solidFill>
                <a:effectLst/>
                <a:latin typeface="微软雅黑" panose="020B0503020204020204" pitchFamily="34" charset="-122"/>
                <a:ea typeface="微软雅黑" panose="020B0503020204020204" pitchFamily="34" charset="-122"/>
              </a:rPr>
              <a:t>is a strategy employed for the global optimization of functions, particularly applicable to those black-box functions with exorbitant computational costs </a:t>
            </a:r>
            <a:r>
              <a:rPr lang="en-US" altLang="zh-CN" sz="1800" b="0" kern="100" dirty="0">
                <a:solidFill>
                  <a:schemeClr val="bg1">
                    <a:lumMod val="50000"/>
                  </a:schemeClr>
                </a:solidFill>
                <a:effectLst/>
                <a:latin typeface="微软雅黑" panose="020B0503020204020204" pitchFamily="34" charset="-122"/>
                <a:ea typeface="微软雅黑" panose="020B0503020204020204" pitchFamily="34" charset="-122"/>
              </a:rPr>
              <a:t>(such as the hyperparameter tuning of machine learning models)</a:t>
            </a:r>
            <a:r>
              <a:rPr lang="en-US" altLang="zh-CN" sz="1800" b="0" kern="100" dirty="0">
                <a:solidFill>
                  <a:schemeClr val="tx1">
                    <a:lumMod val="85000"/>
                    <a:lumOff val="15000"/>
                  </a:schemeClr>
                </a:solidFill>
                <a:effectLst/>
                <a:latin typeface="微软雅黑" panose="020B0503020204020204" pitchFamily="34" charset="-122"/>
                <a:ea typeface="微软雅黑" panose="020B0503020204020204" pitchFamily="34" charset="-122"/>
              </a:rPr>
              <a:t>. </a:t>
            </a:r>
            <a:endParaRPr lang="en-US" altLang="zh-CN" sz="1800" b="0" kern="100" dirty="0">
              <a:solidFill>
                <a:schemeClr val="tx1">
                  <a:lumMod val="85000"/>
                  <a:lumOff val="15000"/>
                </a:schemeClr>
              </a:solidFill>
              <a:effectLst/>
              <a:latin typeface="微软雅黑" panose="020B0503020204020204" pitchFamily="34" charset="-122"/>
              <a:ea typeface="微软雅黑" panose="020B0503020204020204" pitchFamily="34" charset="-122"/>
            </a:endParaRPr>
          </a:p>
          <a:p>
            <a:pPr algn="just"/>
            <a:r>
              <a:rPr lang="en-US" altLang="zh-CN" sz="1800" b="0" kern="100" dirty="0">
                <a:solidFill>
                  <a:schemeClr val="tx1">
                    <a:lumMod val="85000"/>
                    <a:lumOff val="15000"/>
                  </a:schemeClr>
                </a:solidFill>
                <a:effectLst/>
                <a:latin typeface="微软雅黑" panose="020B0503020204020204" pitchFamily="34" charset="-122"/>
                <a:ea typeface="微软雅黑" panose="020B0503020204020204" pitchFamily="34" charset="-122"/>
              </a:rPr>
              <a:t>The core concept lies in constructing a surrogate model, and gradually selecting the optimal parameters, thereby effectively attaining the global optimal solution. </a:t>
            </a:r>
            <a:endParaRPr lang="en-US" altLang="zh-CN" sz="1800" b="0" kern="100" dirty="0">
              <a:solidFill>
                <a:schemeClr val="tx1">
                  <a:lumMod val="85000"/>
                  <a:lumOff val="15000"/>
                </a:schemeClr>
              </a:solidFill>
              <a:effectLst/>
              <a:latin typeface="微软雅黑" panose="020B0503020204020204" pitchFamily="34" charset="-122"/>
              <a:ea typeface="微软雅黑" panose="020B0503020204020204" pitchFamily="34" charset="-122"/>
            </a:endParaRPr>
          </a:p>
          <a:p>
            <a:pPr algn="just"/>
            <a:endPar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r>
              <a:rPr lang="en-US" altLang="zh-CN" sz="1800" b="0" kern="100" dirty="0">
                <a:solidFill>
                  <a:schemeClr val="tx1">
                    <a:lumMod val="85000"/>
                    <a:lumOff val="15000"/>
                  </a:schemeClr>
                </a:solidFill>
                <a:effectLst/>
                <a:latin typeface="微软雅黑" panose="020B0503020204020204" pitchFamily="34" charset="-122"/>
                <a:ea typeface="微软雅黑" panose="020B0503020204020204" pitchFamily="34" charset="-122"/>
              </a:rPr>
              <a:t>Bayesian Optimization is capable of effectively exploring the parameter space without the need for substantial computational resources, and it possesses more efficient and rigorous characteristics. </a:t>
            </a:r>
            <a:endParaRPr lang="zh-CN" altLang="en-US" sz="1800" b="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nvGraphicFramePr>
        <p:xfrm>
          <a:off x="431540" y="1099956"/>
          <a:ext cx="8280920" cy="3300178"/>
        </p:xfrm>
        <a:graphic>
          <a:graphicData uri="http://schemas.openxmlformats.org/drawingml/2006/table">
            <a:tbl>
              <a:tblPr firstRow="1" bandRow="1">
                <a:tableStyleId>{69CF1AB2-1976-4502-BF36-3FF5EA218861}</a:tableStyleId>
              </a:tblPr>
              <a:tblGrid>
                <a:gridCol w="1712717"/>
                <a:gridCol w="6568203"/>
              </a:tblGrid>
              <a:tr h="756084">
                <a:tc>
                  <a:txBody>
                    <a:bodyPr/>
                    <a:lstStyle/>
                    <a:p>
                      <a:pPr algn="ctr"/>
                      <a:r>
                        <a:rPr lang="en-US" altLang="zh-CN" sz="2000" b="1" kern="100" dirty="0" err="1">
                          <a:effectLst/>
                        </a:rPr>
                        <a:t>Hyperopt</a:t>
                      </a:r>
                      <a:r>
                        <a:rPr lang="en-US" altLang="zh-CN" sz="2000" b="1" kern="100" dirty="0">
                          <a:effectLst/>
                        </a:rPr>
                        <a:t> library</a:t>
                      </a:r>
                      <a:endParaRPr lang="zh-CN" altLang="en-US" sz="2000" dirty="0"/>
                    </a:p>
                  </a:txBody>
                  <a:tcPr/>
                </a:tc>
                <a:tc>
                  <a:txBody>
                    <a:bodyPr/>
                    <a:lstStyle/>
                    <a:p>
                      <a:pPr algn="just"/>
                      <a:r>
                        <a:rPr lang="en-US" altLang="zh-CN" sz="1400" b="0" kern="100" dirty="0" err="1">
                          <a:effectLst/>
                          <a:latin typeface="微软雅黑" panose="020B0503020204020204" pitchFamily="34" charset="-122"/>
                          <a:ea typeface="微软雅黑" panose="020B0503020204020204" pitchFamily="34" charset="-122"/>
                        </a:rPr>
                        <a:t>Hyperopt</a:t>
                      </a:r>
                      <a:r>
                        <a:rPr lang="en-US" altLang="zh-CN" sz="1400" b="0" kern="100" dirty="0">
                          <a:effectLst/>
                          <a:latin typeface="微软雅黑" panose="020B0503020204020204" pitchFamily="34" charset="-122"/>
                          <a:ea typeface="微软雅黑" panose="020B0503020204020204" pitchFamily="34" charset="-122"/>
                        </a:rPr>
                        <a:t> is a Python library for serial and parallel optimization over awkward search spaces, which may include real-valued, discrete, and conditional dimensions.</a:t>
                      </a:r>
                      <a:endParaRPr lang="zh-CN" altLang="en-US" sz="1400" b="0" dirty="0">
                        <a:latin typeface="微软雅黑" panose="020B0503020204020204" pitchFamily="34" charset="-122"/>
                        <a:ea typeface="微软雅黑" panose="020B0503020204020204" pitchFamily="34" charset="-122"/>
                      </a:endParaRPr>
                    </a:p>
                  </a:txBody>
                  <a:tcPr/>
                </a:tc>
              </a:tr>
              <a:tr h="2544094">
                <a:tc>
                  <a:txBody>
                    <a:bodyPr/>
                    <a:lstStyle/>
                    <a:p>
                      <a:pPr algn="ctr"/>
                      <a:r>
                        <a:rPr lang="en-US" altLang="zh-CN" sz="2000" b="1" kern="100" dirty="0">
                          <a:effectLst/>
                        </a:rPr>
                        <a:t>TPE algorithm </a:t>
                      </a:r>
                      <a:endParaRPr lang="zh-CN" altLang="en-US" sz="2000" dirty="0"/>
                    </a:p>
                  </a:txBody>
                  <a:tcPr anchor="ctr"/>
                </a:tc>
                <a:tc>
                  <a:txBody>
                    <a:bodyPr/>
                    <a:lstStyle/>
                    <a:p>
                      <a:pPr algn="just">
                        <a:lnSpc>
                          <a:spcPct val="125000"/>
                        </a:lnSpc>
                      </a:pPr>
                      <a:r>
                        <a:rPr lang="en-US" altLang="zh-CN" sz="1400" kern="100" dirty="0">
                          <a:effectLst/>
                          <a:latin typeface="微软雅黑" panose="020B0503020204020204" pitchFamily="34" charset="-122"/>
                          <a:ea typeface="微软雅黑" panose="020B0503020204020204" pitchFamily="34" charset="-122"/>
                        </a:rPr>
                        <a:t>Tree-structured </a:t>
                      </a:r>
                      <a:r>
                        <a:rPr lang="en-US" altLang="zh-CN" sz="1400" kern="100" dirty="0" err="1">
                          <a:effectLst/>
                          <a:latin typeface="微软雅黑" panose="020B0503020204020204" pitchFamily="34" charset="-122"/>
                          <a:ea typeface="微软雅黑" panose="020B0503020204020204" pitchFamily="34" charset="-122"/>
                        </a:rPr>
                        <a:t>Parzen</a:t>
                      </a:r>
                      <a:r>
                        <a:rPr lang="en-US" altLang="zh-CN" sz="1400" kern="100" dirty="0">
                          <a:effectLst/>
                          <a:latin typeface="微软雅黑" panose="020B0503020204020204" pitchFamily="34" charset="-122"/>
                          <a:ea typeface="微软雅黑" panose="020B0503020204020204" pitchFamily="34" charset="-122"/>
                        </a:rPr>
                        <a:t> Estimator, being a tree-structured Bayesian optimization algorithm, is utilized to address the global optimization issues of black-box functions.</a:t>
                      </a:r>
                      <a:endParaRPr lang="zh-CN" altLang="zh-CN" sz="1400" kern="100" dirty="0">
                        <a:effectLst/>
                        <a:latin typeface="微软雅黑" panose="020B0503020204020204" pitchFamily="34" charset="-122"/>
                        <a:ea typeface="微软雅黑" panose="020B0503020204020204" pitchFamily="34" charset="-122"/>
                      </a:endParaRPr>
                    </a:p>
                  </a:txBody>
                  <a:tcPr/>
                </a:tc>
              </a:tr>
            </a:tbl>
          </a:graphicData>
        </a:graphic>
      </p:graphicFrame>
      <p:pic>
        <p:nvPicPr>
          <p:cNvPr id="3" name="图片 2"/>
          <p:cNvPicPr>
            <a:picLocks noChangeAspect="1"/>
          </p:cNvPicPr>
          <p:nvPr/>
        </p:nvPicPr>
        <p:blipFill>
          <a:blip r:embed="rId1"/>
          <a:stretch>
            <a:fillRect/>
          </a:stretch>
        </p:blipFill>
        <p:spPr>
          <a:xfrm>
            <a:off x="5972470" y="2750045"/>
            <a:ext cx="2527143" cy="1545750"/>
          </a:xfrm>
          <a:prstGeom prst="rect">
            <a:avLst/>
          </a:prstGeom>
        </p:spPr>
      </p:pic>
      <p:pic>
        <p:nvPicPr>
          <p:cNvPr id="4" name="图片 3"/>
          <p:cNvPicPr>
            <a:picLocks noChangeAspect="1"/>
          </p:cNvPicPr>
          <p:nvPr/>
        </p:nvPicPr>
        <p:blipFill>
          <a:blip r:embed="rId2"/>
          <a:stretch>
            <a:fillRect/>
          </a:stretch>
        </p:blipFill>
        <p:spPr>
          <a:xfrm>
            <a:off x="2339752" y="2750045"/>
            <a:ext cx="3419872" cy="14932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821668" y="843558"/>
          <a:ext cx="7500664" cy="3325732"/>
        </p:xfrm>
        <a:graphic>
          <a:graphicData uri="http://schemas.openxmlformats.org/drawingml/2006/table">
            <a:tbl>
              <a:tblPr firstRow="1" bandRow="1">
                <a:tableStyleId>{69CF1AB2-1976-4502-BF36-3FF5EA218861}</a:tableStyleId>
              </a:tblPr>
              <a:tblGrid>
                <a:gridCol w="1152128"/>
                <a:gridCol w="6348536"/>
              </a:tblGrid>
              <a:tr h="1008112">
                <a:tc>
                  <a:txBody>
                    <a:bodyPr/>
                    <a:lstStyle/>
                    <a:p>
                      <a:pPr algn="ctr"/>
                      <a:r>
                        <a:rPr lang="en-US" altLang="zh-CN" sz="2000" b="1" kern="100" dirty="0">
                          <a:effectLst/>
                          <a:latin typeface="微软雅黑" panose="020B0503020204020204" pitchFamily="34" charset="-122"/>
                          <a:ea typeface="微软雅黑" panose="020B0503020204020204" pitchFamily="34" charset="-122"/>
                        </a:rPr>
                        <a:t>C</a:t>
                      </a:r>
                      <a:endParaRPr lang="zh-CN" altLang="en-US" sz="2000" dirty="0">
                        <a:latin typeface="微软雅黑" panose="020B0503020204020204" pitchFamily="34" charset="-122"/>
                        <a:ea typeface="微软雅黑" panose="020B0503020204020204" pitchFamily="34" charset="-122"/>
                      </a:endParaRPr>
                    </a:p>
                  </a:txBody>
                  <a:tcPr anchor="ctr"/>
                </a:tc>
                <a:tc>
                  <a:txBody>
                    <a:bodyPr/>
                    <a:lstStyle/>
                    <a:p>
                      <a:pPr algn="just"/>
                      <a:r>
                        <a:rPr lang="en-US" altLang="zh-CN" sz="1800" b="0" kern="100" dirty="0">
                          <a:effectLst/>
                          <a:latin typeface="微软雅黑" panose="020B0503020204020204" pitchFamily="34" charset="-122"/>
                          <a:ea typeface="微软雅黑" panose="020B0503020204020204" pitchFamily="34" charset="-122"/>
                        </a:rPr>
                        <a:t>logarithmically uniformly distributed within the range of [1, 200]</a:t>
                      </a:r>
                      <a:endParaRPr lang="zh-CN" altLang="en-US" b="0" dirty="0">
                        <a:latin typeface="微软雅黑" panose="020B0503020204020204" pitchFamily="34" charset="-122"/>
                        <a:ea typeface="微软雅黑" panose="020B0503020204020204" pitchFamily="34" charset="-122"/>
                      </a:endParaRPr>
                    </a:p>
                  </a:txBody>
                  <a:tcPr anchor="ctr"/>
                </a:tc>
              </a:tr>
              <a:tr h="1080120">
                <a:tc>
                  <a:txBody>
                    <a:bodyPr/>
                    <a:lstStyle/>
                    <a:p>
                      <a:pPr algn="ctr"/>
                      <a:r>
                        <a:rPr lang="en-US" altLang="zh-CN" sz="2000" b="1" kern="100" dirty="0">
                          <a:effectLst/>
                          <a:latin typeface="微软雅黑" panose="020B0503020204020204" pitchFamily="34" charset="-122"/>
                          <a:ea typeface="微软雅黑" panose="020B0503020204020204" pitchFamily="34" charset="-122"/>
                        </a:rPr>
                        <a:t>gamma</a:t>
                      </a:r>
                      <a:endParaRPr lang="zh-CN" altLang="en-US" sz="2000" dirty="0">
                        <a:latin typeface="微软雅黑" panose="020B0503020204020204" pitchFamily="34" charset="-122"/>
                        <a:ea typeface="微软雅黑" panose="020B0503020204020204" pitchFamily="34" charset="-122"/>
                      </a:endParaRPr>
                    </a:p>
                  </a:txBody>
                  <a:tcPr anchor="ctr"/>
                </a:tc>
                <a:tc>
                  <a:txBody>
                    <a:bodyPr/>
                    <a:lstStyle/>
                    <a:p>
                      <a:r>
                        <a:rPr lang="en-US" altLang="zh-CN" sz="1800" kern="100" dirty="0">
                          <a:effectLst/>
                          <a:latin typeface="微软雅黑" panose="020B0503020204020204" pitchFamily="34" charset="-122"/>
                          <a:ea typeface="微软雅黑" panose="020B0503020204020204" pitchFamily="34" charset="-122"/>
                        </a:rPr>
                        <a:t>logarithmically uniformly distributed within the range of [0.001, 100]</a:t>
                      </a:r>
                      <a:endParaRPr lang="zh-CN" altLang="en-US" dirty="0">
                        <a:latin typeface="微软雅黑" panose="020B0503020204020204" pitchFamily="34" charset="-122"/>
                        <a:ea typeface="微软雅黑" panose="020B0503020204020204" pitchFamily="34" charset="-122"/>
                      </a:endParaRPr>
                    </a:p>
                  </a:txBody>
                  <a:tcPr anchor="ctr"/>
                </a:tc>
              </a:tr>
              <a:tr h="1237500">
                <a:tc>
                  <a:txBody>
                    <a:bodyPr/>
                    <a:lstStyle/>
                    <a:p>
                      <a:pPr algn="ctr"/>
                      <a:r>
                        <a:rPr lang="en-US" altLang="zh-CN" sz="2000" b="1" kern="100" dirty="0">
                          <a:effectLst/>
                          <a:latin typeface="微软雅黑" panose="020B0503020204020204" pitchFamily="34" charset="-122"/>
                          <a:ea typeface="微软雅黑" panose="020B0503020204020204" pitchFamily="34" charset="-122"/>
                        </a:rPr>
                        <a:t>kernel</a:t>
                      </a:r>
                      <a:endParaRPr lang="zh-CN" altLang="en-US" sz="2000" dirty="0">
                        <a:latin typeface="微软雅黑" panose="020B0503020204020204" pitchFamily="34" charset="-122"/>
                        <a:ea typeface="微软雅黑" panose="020B0503020204020204" pitchFamily="34" charset="-122"/>
                      </a:endParaRPr>
                    </a:p>
                  </a:txBody>
                  <a:tcPr anchor="ctr"/>
                </a:tc>
                <a:tc>
                  <a:txBody>
                    <a:bodyPr/>
                    <a:lstStyle/>
                    <a:p>
                      <a:pPr algn="just">
                        <a:lnSpc>
                          <a:spcPct val="125000"/>
                        </a:lnSpc>
                      </a:pPr>
                      <a:r>
                        <a:rPr lang="en-US" altLang="zh-CN" sz="1800" kern="100" dirty="0" err="1">
                          <a:effectLst/>
                          <a:latin typeface="微软雅黑" panose="020B0503020204020204" pitchFamily="34" charset="-122"/>
                          <a:ea typeface="微软雅黑" panose="020B0503020204020204" pitchFamily="34" charset="-122"/>
                        </a:rPr>
                        <a:t>rbf</a:t>
                      </a:r>
                      <a:r>
                        <a:rPr lang="en-US" altLang="zh-CN" sz="1800" kern="100" dirty="0">
                          <a:effectLst/>
                          <a:latin typeface="微软雅黑" panose="020B0503020204020204" pitchFamily="34" charset="-122"/>
                          <a:ea typeface="微软雅黑" panose="020B0503020204020204" pitchFamily="34" charset="-122"/>
                        </a:rPr>
                        <a:t> (radial basis function)</a:t>
                      </a:r>
                      <a:endParaRPr lang="en-US" altLang="zh-CN" sz="1800" kern="100" dirty="0">
                        <a:effectLst/>
                        <a:latin typeface="微软雅黑" panose="020B0503020204020204" pitchFamily="34" charset="-122"/>
                        <a:ea typeface="微软雅黑" panose="020B0503020204020204" pitchFamily="34" charset="-122"/>
                      </a:endParaRPr>
                    </a:p>
                    <a:p>
                      <a:pPr algn="just">
                        <a:lnSpc>
                          <a:spcPct val="125000"/>
                        </a:lnSpc>
                      </a:pPr>
                      <a:r>
                        <a:rPr lang="en-US" altLang="zh-CN" sz="1800" kern="100" dirty="0">
                          <a:effectLst/>
                          <a:latin typeface="微软雅黑" panose="020B0503020204020204" pitchFamily="34" charset="-122"/>
                          <a:ea typeface="微软雅黑" panose="020B0503020204020204" pitchFamily="34" charset="-122"/>
                        </a:rPr>
                        <a:t>poly (polynomial kernel) </a:t>
                      </a:r>
                      <a:endParaRPr lang="en-US" altLang="zh-CN" sz="1800" kern="100" dirty="0">
                        <a:effectLst/>
                        <a:latin typeface="微软雅黑" panose="020B0503020204020204" pitchFamily="34" charset="-122"/>
                        <a:ea typeface="微软雅黑" panose="020B0503020204020204" pitchFamily="34" charset="-122"/>
                      </a:endParaRPr>
                    </a:p>
                    <a:p>
                      <a:pPr algn="just">
                        <a:lnSpc>
                          <a:spcPct val="125000"/>
                        </a:lnSpc>
                      </a:pPr>
                      <a:r>
                        <a:rPr lang="en-US" altLang="zh-CN" sz="1800" kern="100" dirty="0">
                          <a:effectLst/>
                          <a:latin typeface="微软雅黑" panose="020B0503020204020204" pitchFamily="34" charset="-122"/>
                          <a:ea typeface="微软雅黑" panose="020B0503020204020204" pitchFamily="34" charset="-122"/>
                        </a:rPr>
                        <a:t>linear</a:t>
                      </a:r>
                      <a:endParaRPr lang="zh-CN" altLang="zh-CN" sz="1800" kern="100" dirty="0">
                        <a:effectLst/>
                        <a:latin typeface="微软雅黑" panose="020B0503020204020204" pitchFamily="34" charset="-122"/>
                        <a:ea typeface="微软雅黑" panose="020B0503020204020204" pitchFamily="34" charset="-122"/>
                      </a:endParaRPr>
                    </a:p>
                  </a:txBody>
                  <a:tcPr anchor="ct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b="14611"/>
          <a:stretch>
            <a:fillRect/>
          </a:stretch>
        </p:blipFill>
        <p:spPr>
          <a:xfrm>
            <a:off x="1210042" y="699543"/>
            <a:ext cx="6723914" cy="216024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206037" y="2931790"/>
            <a:ext cx="6723914" cy="330955"/>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206037" y="3334752"/>
            <a:ext cx="6723914" cy="8255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a:stretch>
            <a:fillRect/>
          </a:stretch>
        </p:blipFill>
        <p:spPr>
          <a:xfrm>
            <a:off x="4231210" y="2970400"/>
            <a:ext cx="4459455" cy="1596521"/>
          </a:xfrm>
          <a:prstGeom prst="rect">
            <a:avLst/>
          </a:prstGeom>
        </p:spPr>
      </p:pic>
      <p:pic>
        <p:nvPicPr>
          <p:cNvPr id="3" name="图片 2"/>
          <p:cNvPicPr>
            <a:picLocks noChangeAspect="1"/>
          </p:cNvPicPr>
          <p:nvPr/>
        </p:nvPicPr>
        <p:blipFill>
          <a:blip r:embed="rId2"/>
          <a:stretch>
            <a:fillRect/>
          </a:stretch>
        </p:blipFill>
        <p:spPr>
          <a:xfrm>
            <a:off x="4229664" y="1277295"/>
            <a:ext cx="4445922" cy="1783839"/>
          </a:xfrm>
          <a:prstGeom prst="rect">
            <a:avLst/>
          </a:prstGeom>
        </p:spPr>
      </p:pic>
      <p:sp>
        <p:nvSpPr>
          <p:cNvPr id="4" name="矩形 3"/>
          <p:cNvSpPr/>
          <p:nvPr/>
        </p:nvSpPr>
        <p:spPr>
          <a:xfrm>
            <a:off x="7092280" y="2283718"/>
            <a:ext cx="576064" cy="2160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矩形 4"/>
          <p:cNvSpPr/>
          <p:nvPr/>
        </p:nvSpPr>
        <p:spPr>
          <a:xfrm>
            <a:off x="5532018" y="1683383"/>
            <a:ext cx="576064" cy="43204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 name="矩形 5"/>
          <p:cNvSpPr/>
          <p:nvPr/>
        </p:nvSpPr>
        <p:spPr>
          <a:xfrm>
            <a:off x="6379629" y="1683383"/>
            <a:ext cx="576064" cy="43204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文本框 7"/>
          <p:cNvSpPr txBox="1"/>
          <p:nvPr/>
        </p:nvSpPr>
        <p:spPr>
          <a:xfrm>
            <a:off x="2600900" y="519637"/>
            <a:ext cx="3942189" cy="576312"/>
          </a:xfrm>
          <a:prstGeom prst="rect">
            <a:avLst/>
          </a:prstGeom>
          <a:noFill/>
        </p:spPr>
        <p:txBody>
          <a:bodyPr wrap="square">
            <a:spAutoFit/>
          </a:bodyPr>
          <a:lstStyle/>
          <a:p>
            <a:pPr marL="0" indent="0" algn="ctr">
              <a:lnSpc>
                <a:spcPts val="4400"/>
              </a:lnSpc>
              <a:buNone/>
            </a:pPr>
            <a:r>
              <a:rPr lang="en-US" altLang="zh-CN" sz="1800" dirty="0">
                <a:solidFill>
                  <a:srgbClr val="5C4E3D"/>
                </a:solidFill>
                <a:latin typeface="Libre Baskerville" pitchFamily="34" charset="0"/>
                <a:ea typeface="Libre Baskerville" pitchFamily="34" charset="-122"/>
                <a:cs typeface="Libre Baskerville" panose="02000000000000000000" pitchFamily="34" charset="-120"/>
              </a:rPr>
              <a:t>Model Performance Evaluation</a:t>
            </a:r>
            <a:endParaRPr lang="en-US" altLang="zh-CN" sz="1800" dirty="0"/>
          </a:p>
        </p:txBody>
      </p:sp>
      <p:sp>
        <p:nvSpPr>
          <p:cNvPr id="10" name="文本框 9"/>
          <p:cNvSpPr txBox="1"/>
          <p:nvPr/>
        </p:nvSpPr>
        <p:spPr>
          <a:xfrm>
            <a:off x="-340790" y="926669"/>
            <a:ext cx="4572000" cy="638957"/>
          </a:xfrm>
          <a:prstGeom prst="rect">
            <a:avLst/>
          </a:prstGeom>
          <a:noFill/>
        </p:spPr>
        <p:txBody>
          <a:bodyPr wrap="square">
            <a:spAutoFit/>
          </a:bodyPr>
          <a:lstStyle/>
          <a:p>
            <a:pPr marL="0" indent="0" algn="ctr">
              <a:lnSpc>
                <a:spcPts val="4650"/>
              </a:lnSpc>
              <a:buNone/>
            </a:pPr>
            <a:r>
              <a:rPr lang="en-US" altLang="zh-CN" sz="2800" dirty="0">
                <a:solidFill>
                  <a:srgbClr val="454240"/>
                </a:solidFill>
                <a:latin typeface="微软雅黑" panose="020B0503020204020204" pitchFamily="34" charset="-122"/>
                <a:ea typeface="微软雅黑" panose="020B0503020204020204" pitchFamily="34" charset="-122"/>
                <a:cs typeface="Libre Baskerville" panose="02000000000000000000" pitchFamily="34" charset="-120"/>
              </a:rPr>
              <a:t>88%</a:t>
            </a:r>
            <a:endParaRPr lang="en-US" altLang="zh-CN" sz="28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447668" y="1390428"/>
            <a:ext cx="4678878" cy="364715"/>
          </a:xfrm>
          <a:prstGeom prst="rect">
            <a:avLst/>
          </a:prstGeom>
          <a:noFill/>
        </p:spPr>
        <p:txBody>
          <a:bodyPr wrap="square">
            <a:spAutoFit/>
          </a:bodyPr>
          <a:lstStyle/>
          <a:p>
            <a:pPr marL="0" indent="0" algn="ctr">
              <a:lnSpc>
                <a:spcPts val="2200"/>
              </a:lnSpc>
              <a:buNone/>
            </a:pPr>
            <a:r>
              <a:rPr lang="en-US" altLang="zh-CN" sz="1600" dirty="0">
                <a:solidFill>
                  <a:srgbClr val="454240"/>
                </a:solidFill>
                <a:latin typeface="Libre Baskerville" pitchFamily="34" charset="0"/>
                <a:ea typeface="Libre Baskerville" pitchFamily="34" charset="-122"/>
                <a:cs typeface="Libre Baskerville" panose="02000000000000000000" pitchFamily="34" charset="-120"/>
              </a:rPr>
              <a:t>Accuracy</a:t>
            </a:r>
            <a:endParaRPr lang="en-US" altLang="zh-CN" sz="1600" dirty="0"/>
          </a:p>
        </p:txBody>
      </p:sp>
      <p:sp>
        <p:nvSpPr>
          <p:cNvPr id="14" name="文本框 13"/>
          <p:cNvSpPr txBox="1"/>
          <p:nvPr/>
        </p:nvSpPr>
        <p:spPr>
          <a:xfrm>
            <a:off x="89838" y="1659605"/>
            <a:ext cx="3710744" cy="523220"/>
          </a:xfrm>
          <a:prstGeom prst="rect">
            <a:avLst/>
          </a:prstGeom>
          <a:noFill/>
        </p:spPr>
        <p:txBody>
          <a:bodyPr wrap="square">
            <a:spAutoFit/>
          </a:bodyPr>
          <a:lstStyle/>
          <a:p>
            <a:pPr marL="0" indent="0" algn="ctr">
              <a:buNone/>
            </a:pPr>
            <a:r>
              <a:rPr lang="en-US" altLang="zh-CN" sz="1400" dirty="0">
                <a:solidFill>
                  <a:srgbClr val="454240"/>
                </a:solidFill>
                <a:latin typeface="DM Sans" pitchFamily="34" charset="0"/>
                <a:ea typeface="DM Sans" pitchFamily="34" charset="-122"/>
                <a:cs typeface="DM Sans" pitchFamily="34" charset="-120"/>
              </a:rPr>
              <a:t>The percentage of correct predictions made by the model.</a:t>
            </a:r>
            <a:endParaRPr lang="en-US" altLang="zh-CN" sz="1400" dirty="0"/>
          </a:p>
        </p:txBody>
      </p:sp>
      <p:sp>
        <p:nvSpPr>
          <p:cNvPr id="16" name="文本框 15"/>
          <p:cNvSpPr txBox="1"/>
          <p:nvPr/>
        </p:nvSpPr>
        <p:spPr>
          <a:xfrm>
            <a:off x="-529310" y="3248429"/>
            <a:ext cx="4842162" cy="638957"/>
          </a:xfrm>
          <a:prstGeom prst="rect">
            <a:avLst/>
          </a:prstGeom>
          <a:noFill/>
        </p:spPr>
        <p:txBody>
          <a:bodyPr wrap="square">
            <a:spAutoFit/>
          </a:bodyPr>
          <a:lstStyle/>
          <a:p>
            <a:pPr marL="0" indent="0" algn="ctr">
              <a:lnSpc>
                <a:spcPts val="4650"/>
              </a:lnSpc>
              <a:buNone/>
            </a:pPr>
            <a:r>
              <a:rPr lang="en-US" altLang="zh-CN" sz="2800" dirty="0">
                <a:solidFill>
                  <a:srgbClr val="454240"/>
                </a:solidFill>
                <a:latin typeface="微软雅黑" panose="020B0503020204020204" pitchFamily="34" charset="-122"/>
                <a:ea typeface="微软雅黑" panose="020B0503020204020204" pitchFamily="34" charset="-122"/>
                <a:cs typeface="Libre Baskerville" panose="02000000000000000000" pitchFamily="34" charset="-120"/>
              </a:rPr>
              <a:t>0.93</a:t>
            </a:r>
            <a:endParaRPr lang="en-US" altLang="zh-CN" sz="28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567859" y="2616831"/>
            <a:ext cx="4987636" cy="364715"/>
          </a:xfrm>
          <a:prstGeom prst="rect">
            <a:avLst/>
          </a:prstGeom>
          <a:noFill/>
        </p:spPr>
        <p:txBody>
          <a:bodyPr wrap="square">
            <a:spAutoFit/>
          </a:bodyPr>
          <a:lstStyle/>
          <a:p>
            <a:pPr marL="0" indent="0" algn="ctr">
              <a:lnSpc>
                <a:spcPts val="2200"/>
              </a:lnSpc>
              <a:buNone/>
            </a:pPr>
            <a:r>
              <a:rPr lang="en-US" altLang="zh-CN" sz="1600" dirty="0">
                <a:solidFill>
                  <a:srgbClr val="454240"/>
                </a:solidFill>
                <a:latin typeface="Libre Baskerville" pitchFamily="34" charset="0"/>
                <a:ea typeface="Libre Baskerville" pitchFamily="34" charset="-122"/>
                <a:cs typeface="Libre Baskerville" panose="02000000000000000000" pitchFamily="34" charset="-120"/>
              </a:rPr>
              <a:t>Precision</a:t>
            </a:r>
            <a:endParaRPr lang="en-US" altLang="zh-CN" sz="1600" dirty="0"/>
          </a:p>
        </p:txBody>
      </p:sp>
      <p:sp>
        <p:nvSpPr>
          <p:cNvPr id="20" name="文本框 19"/>
          <p:cNvSpPr txBox="1"/>
          <p:nvPr/>
        </p:nvSpPr>
        <p:spPr>
          <a:xfrm>
            <a:off x="-1" y="2844286"/>
            <a:ext cx="3851921" cy="523220"/>
          </a:xfrm>
          <a:prstGeom prst="rect">
            <a:avLst/>
          </a:prstGeom>
          <a:noFill/>
        </p:spPr>
        <p:txBody>
          <a:bodyPr wrap="square">
            <a:spAutoFit/>
          </a:bodyPr>
          <a:lstStyle/>
          <a:p>
            <a:pPr marL="0" indent="0" algn="ctr">
              <a:buNone/>
            </a:pPr>
            <a:r>
              <a:rPr lang="en-US" altLang="zh-CN" sz="1400" dirty="0">
                <a:solidFill>
                  <a:srgbClr val="454240"/>
                </a:solidFill>
                <a:latin typeface="DM Sans" pitchFamily="34" charset="0"/>
                <a:ea typeface="DM Sans" pitchFamily="34" charset="-122"/>
                <a:cs typeface="DM Sans" pitchFamily="34" charset="-120"/>
              </a:rPr>
              <a:t>The proportion of correctly predicted positive cases.</a:t>
            </a:r>
            <a:endParaRPr lang="en-US" altLang="zh-CN" sz="1400" dirty="0"/>
          </a:p>
        </p:txBody>
      </p:sp>
      <p:sp>
        <p:nvSpPr>
          <p:cNvPr id="22" name="文本框 21"/>
          <p:cNvSpPr txBox="1"/>
          <p:nvPr/>
        </p:nvSpPr>
        <p:spPr>
          <a:xfrm>
            <a:off x="-227201" y="2123652"/>
            <a:ext cx="4237943" cy="638957"/>
          </a:xfrm>
          <a:prstGeom prst="rect">
            <a:avLst/>
          </a:prstGeom>
          <a:noFill/>
        </p:spPr>
        <p:txBody>
          <a:bodyPr wrap="square">
            <a:spAutoFit/>
          </a:bodyPr>
          <a:lstStyle/>
          <a:p>
            <a:pPr marL="0" indent="0" algn="ctr">
              <a:lnSpc>
                <a:spcPts val="4650"/>
              </a:lnSpc>
              <a:buNone/>
            </a:pPr>
            <a:r>
              <a:rPr lang="en-US" altLang="zh-CN" sz="2800" dirty="0">
                <a:solidFill>
                  <a:srgbClr val="454240"/>
                </a:solidFill>
                <a:latin typeface="微软雅黑" panose="020B0503020204020204" pitchFamily="34" charset="-122"/>
                <a:ea typeface="微软雅黑" panose="020B0503020204020204" pitchFamily="34" charset="-122"/>
                <a:cs typeface="Libre Baskerville" panose="02000000000000000000" pitchFamily="34" charset="-120"/>
              </a:rPr>
              <a:t>0.85</a:t>
            </a:r>
            <a:endParaRPr lang="en-US" altLang="zh-CN" sz="28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571290" y="3768661"/>
            <a:ext cx="4987636" cy="364715"/>
          </a:xfrm>
          <a:prstGeom prst="rect">
            <a:avLst/>
          </a:prstGeom>
          <a:noFill/>
        </p:spPr>
        <p:txBody>
          <a:bodyPr wrap="square">
            <a:spAutoFit/>
          </a:bodyPr>
          <a:lstStyle/>
          <a:p>
            <a:pPr marL="0" indent="0" algn="ctr">
              <a:lnSpc>
                <a:spcPts val="2200"/>
              </a:lnSpc>
              <a:buNone/>
            </a:pPr>
            <a:r>
              <a:rPr lang="en-US" altLang="zh-CN" sz="1600" dirty="0">
                <a:solidFill>
                  <a:srgbClr val="454240"/>
                </a:solidFill>
                <a:latin typeface="Libre Baskerville" pitchFamily="34" charset="0"/>
                <a:ea typeface="Libre Baskerville" pitchFamily="34" charset="-122"/>
                <a:cs typeface="Libre Baskerville" panose="02000000000000000000" pitchFamily="34" charset="-120"/>
              </a:rPr>
              <a:t>Recall</a:t>
            </a:r>
            <a:endParaRPr lang="en-US" altLang="zh-CN" sz="1600" dirty="0"/>
          </a:p>
        </p:txBody>
      </p:sp>
      <p:sp>
        <p:nvSpPr>
          <p:cNvPr id="26" name="文本框 25"/>
          <p:cNvSpPr txBox="1"/>
          <p:nvPr/>
        </p:nvSpPr>
        <p:spPr>
          <a:xfrm>
            <a:off x="0" y="4065723"/>
            <a:ext cx="3965267" cy="523220"/>
          </a:xfrm>
          <a:prstGeom prst="rect">
            <a:avLst/>
          </a:prstGeom>
          <a:noFill/>
        </p:spPr>
        <p:txBody>
          <a:bodyPr wrap="square">
            <a:spAutoFit/>
          </a:bodyPr>
          <a:lstStyle/>
          <a:p>
            <a:pPr marL="0" indent="0" algn="ctr">
              <a:buNone/>
            </a:pPr>
            <a:r>
              <a:rPr lang="en-US" altLang="zh-CN" sz="1400" dirty="0">
                <a:solidFill>
                  <a:srgbClr val="454240"/>
                </a:solidFill>
                <a:latin typeface="DM Sans" pitchFamily="34" charset="0"/>
                <a:ea typeface="DM Sans" pitchFamily="34" charset="-122"/>
                <a:cs typeface="DM Sans" pitchFamily="34" charset="-120"/>
              </a:rPr>
              <a:t>The proportion of actual positive cases correctly identified.</a:t>
            </a:r>
            <a:endParaRPr lang="en-US" altLang="zh-CN" sz="1400" dirty="0"/>
          </a:p>
        </p:txBody>
      </p:sp>
      <p:sp>
        <p:nvSpPr>
          <p:cNvPr id="15" name="矩形 14"/>
          <p:cNvSpPr/>
          <p:nvPr/>
        </p:nvSpPr>
        <p:spPr>
          <a:xfrm>
            <a:off x="5572839" y="3336613"/>
            <a:ext cx="576064" cy="43204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 name="矩形 16"/>
          <p:cNvSpPr/>
          <p:nvPr/>
        </p:nvSpPr>
        <p:spPr>
          <a:xfrm>
            <a:off x="6342242" y="3351883"/>
            <a:ext cx="576064" cy="43204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9" name="矩形 18"/>
          <p:cNvSpPr/>
          <p:nvPr/>
        </p:nvSpPr>
        <p:spPr>
          <a:xfrm>
            <a:off x="7092280" y="3879792"/>
            <a:ext cx="576064" cy="2160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aphicFrame>
        <p:nvGraphicFramePr>
          <p:cNvPr id="13" name="表格 12"/>
          <p:cNvGraphicFramePr>
            <a:graphicFrameLocks noGrp="1"/>
          </p:cNvGraphicFramePr>
          <p:nvPr/>
        </p:nvGraphicFramePr>
        <p:xfrm>
          <a:off x="3563888" y="2194379"/>
          <a:ext cx="5328592" cy="1112520"/>
        </p:xfrm>
        <a:graphic>
          <a:graphicData uri="http://schemas.openxmlformats.org/drawingml/2006/table">
            <a:tbl>
              <a:tblPr firstRow="1" bandRow="1">
                <a:tableStyleId>{5C22544A-7EE6-4342-B048-85BDC9FD1C3A}</a:tableStyleId>
              </a:tblPr>
              <a:tblGrid>
                <a:gridCol w="1721276"/>
                <a:gridCol w="1224136"/>
                <a:gridCol w="1224136"/>
                <a:gridCol w="1159044"/>
              </a:tblGrid>
              <a:tr h="370840">
                <a:tc>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a:solidFill>
                            <a:schemeClr val="bg1"/>
                          </a:solidFill>
                          <a:latin typeface="Libre Baskerville" pitchFamily="34" charset="0"/>
                          <a:ea typeface="Libre Baskerville" pitchFamily="34" charset="-122"/>
                          <a:cs typeface="Libre Baskerville" panose="02000000000000000000" pitchFamily="34" charset="-120"/>
                        </a:rPr>
                        <a:t>Accuracy</a:t>
                      </a:r>
                      <a:endParaRPr lang="en-US" altLang="zh-CN" sz="1600"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a:solidFill>
                            <a:schemeClr val="bg1"/>
                          </a:solidFill>
                          <a:latin typeface="Libre Baskerville" pitchFamily="34" charset="0"/>
                          <a:ea typeface="Libre Baskerville" pitchFamily="34" charset="-122"/>
                          <a:cs typeface="Libre Baskerville" panose="02000000000000000000" pitchFamily="34" charset="-120"/>
                        </a:rPr>
                        <a:t>Precision</a:t>
                      </a:r>
                      <a:endParaRPr lang="en-US" altLang="zh-CN" sz="1600"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a:solidFill>
                            <a:schemeClr val="bg1"/>
                          </a:solidFill>
                          <a:latin typeface="Libre Baskerville" pitchFamily="34" charset="0"/>
                          <a:ea typeface="Libre Baskerville" pitchFamily="34" charset="-122"/>
                          <a:cs typeface="Libre Baskerville" panose="02000000000000000000" pitchFamily="34" charset="-120"/>
                        </a:rPr>
                        <a:t>Recall</a:t>
                      </a:r>
                      <a:endParaRPr lang="en-US" altLang="zh-CN" sz="1600" dirty="0">
                        <a:solidFill>
                          <a:schemeClr val="bg1"/>
                        </a:solidFill>
                      </a:endParaRPr>
                    </a:p>
                  </a:txBody>
                  <a:tcPr anchor="ctr"/>
                </a:tc>
              </a:tr>
              <a:tr h="370840">
                <a:tc>
                  <a:txBody>
                    <a:bodyPr/>
                    <a:lstStyle/>
                    <a:p>
                      <a:pPr algn="ctr"/>
                      <a:r>
                        <a:rPr lang="en-US" altLang="zh-CN" sz="1600" b="0" i="0" kern="1200" dirty="0">
                          <a:solidFill>
                            <a:schemeClr val="dk1"/>
                          </a:solidFill>
                          <a:effectLst/>
                          <a:latin typeface="+mn-lt"/>
                          <a:ea typeface="+mn-ea"/>
                          <a:cs typeface="+mn-cs"/>
                        </a:rPr>
                        <a:t>Initial Model</a:t>
                      </a:r>
                      <a:endParaRPr lang="zh-CN" altLang="en-US" sz="1600" dirty="0"/>
                    </a:p>
                  </a:txBody>
                  <a:tcPr anchor="ctr"/>
                </a:tc>
                <a:tc>
                  <a:txBody>
                    <a:bodyPr/>
                    <a:lstStyle/>
                    <a:p>
                      <a:pPr algn="ctr"/>
                      <a:r>
                        <a:rPr lang="en-US" altLang="zh-CN" dirty="0"/>
                        <a:t>0.86</a:t>
                      </a:r>
                      <a:endParaRPr lang="zh-CN" altLang="en-US" dirty="0"/>
                    </a:p>
                  </a:txBody>
                  <a:tcPr anchor="ctr"/>
                </a:tc>
                <a:tc>
                  <a:txBody>
                    <a:bodyPr/>
                    <a:lstStyle/>
                    <a:p>
                      <a:pPr algn="ctr"/>
                      <a:r>
                        <a:rPr lang="en-US" altLang="zh-CN" dirty="0"/>
                        <a:t>0.83</a:t>
                      </a:r>
                      <a:endParaRPr lang="zh-CN" altLang="en-US" dirty="0"/>
                    </a:p>
                  </a:txBody>
                  <a:tcPr anchor="ctr"/>
                </a:tc>
                <a:tc>
                  <a:txBody>
                    <a:bodyPr/>
                    <a:lstStyle/>
                    <a:p>
                      <a:pPr algn="ctr"/>
                      <a:r>
                        <a:rPr lang="en-US" altLang="zh-CN" dirty="0"/>
                        <a:t>0.92</a:t>
                      </a:r>
                      <a:endParaRPr lang="zh-CN" altLang="en-US" dirty="0"/>
                    </a:p>
                  </a:txBody>
                  <a:tcPr anchor="ctr"/>
                </a:tc>
              </a:tr>
              <a:tr h="370840">
                <a:tc>
                  <a:txBody>
                    <a:bodyPr/>
                    <a:lstStyle/>
                    <a:p>
                      <a:pPr algn="ctr"/>
                      <a:r>
                        <a:rPr lang="en-US" altLang="zh-CN" sz="1600" b="0" i="0" kern="1200" dirty="0">
                          <a:solidFill>
                            <a:schemeClr val="dk1"/>
                          </a:solidFill>
                          <a:effectLst/>
                          <a:latin typeface="+mn-lt"/>
                          <a:ea typeface="+mn-ea"/>
                          <a:cs typeface="+mn-cs"/>
                        </a:rPr>
                        <a:t>Optimized Model</a:t>
                      </a:r>
                      <a:endParaRPr lang="zh-CN" altLang="en-US" sz="1600" dirty="0"/>
                    </a:p>
                  </a:txBody>
                  <a:tcPr anchor="ctr"/>
                </a:tc>
                <a:tc>
                  <a:txBody>
                    <a:bodyPr/>
                    <a:lstStyle/>
                    <a:p>
                      <a:pPr algn="ctr"/>
                      <a:r>
                        <a:rPr lang="en-US" altLang="zh-CN" dirty="0"/>
                        <a:t>0.88</a:t>
                      </a:r>
                      <a:endParaRPr lang="zh-CN" altLang="en-US" dirty="0"/>
                    </a:p>
                  </a:txBody>
                  <a:tcPr anchor="ctr"/>
                </a:tc>
                <a:tc>
                  <a:txBody>
                    <a:bodyPr/>
                    <a:lstStyle/>
                    <a:p>
                      <a:pPr algn="ctr"/>
                      <a:r>
                        <a:rPr lang="en-US" altLang="zh-CN" dirty="0"/>
                        <a:t>0.85</a:t>
                      </a:r>
                      <a:endParaRPr lang="zh-CN" altLang="en-US" dirty="0"/>
                    </a:p>
                  </a:txBody>
                  <a:tcPr anchor="ctr"/>
                </a:tc>
                <a:tc>
                  <a:txBody>
                    <a:bodyPr/>
                    <a:lstStyle/>
                    <a:p>
                      <a:pPr algn="ctr"/>
                      <a:r>
                        <a:rPr lang="en-US" altLang="zh-CN" dirty="0"/>
                        <a:t>0.93</a:t>
                      </a:r>
                      <a:endParaRPr lang="zh-CN" altLang="en-US" dirty="0"/>
                    </a:p>
                  </a:txBody>
                  <a:tcPr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ppt_x"/>
                                          </p:val>
                                        </p:tav>
                                        <p:tav tm="100000">
                                          <p:val>
                                            <p:strVal val="#ppt_x"/>
                                          </p:val>
                                        </p:tav>
                                      </p:tavLst>
                                    </p:anim>
                                    <p:anim calcmode="lin" valueType="num">
                                      <p:cBhvr additive="base">
                                        <p:cTn id="62" dur="500" fill="hold"/>
                                        <p:tgtEl>
                                          <p:spTgt spid="13"/>
                                        </p:tgtEl>
                                        <p:attrNameLst>
                                          <p:attrName>ppt_y</p:attrName>
                                        </p:attrNameLst>
                                      </p:cBhvr>
                                      <p:tavLst>
                                        <p:tav tm="0">
                                          <p:val>
                                            <p:strVal val="1+#ppt_h/2"/>
                                          </p:val>
                                        </p:tav>
                                        <p:tav tm="100000">
                                          <p:val>
                                            <p:strVal val="#ppt_y"/>
                                          </p:val>
                                        </p:tav>
                                      </p:tavLst>
                                    </p:anim>
                                  </p:childTnLst>
                                </p:cTn>
                              </p:par>
                              <p:par>
                                <p:cTn id="63" presetID="10" presetClass="exit" presetSubtype="0" fill="hold" grpId="1" nodeType="withEffect">
                                  <p:stCondLst>
                                    <p:cond delay="0"/>
                                  </p:stCondLst>
                                  <p:childTnLst>
                                    <p:animEffect transition="out" filter="fade">
                                      <p:cBhvr>
                                        <p:cTn id="64" dur="500"/>
                                        <p:tgtEl>
                                          <p:spTgt spid="5"/>
                                        </p:tgtEl>
                                      </p:cBhvr>
                                    </p:animEffect>
                                    <p:set>
                                      <p:cBhvr>
                                        <p:cTn id="65" dur="1" fill="hold">
                                          <p:stCondLst>
                                            <p:cond delay="499"/>
                                          </p:stCondLst>
                                        </p:cTn>
                                        <p:tgtEl>
                                          <p:spTgt spid="5"/>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6"/>
                                        </p:tgtEl>
                                      </p:cBhvr>
                                    </p:animEffect>
                                    <p:set>
                                      <p:cBhvr>
                                        <p:cTn id="68" dur="1" fill="hold">
                                          <p:stCondLst>
                                            <p:cond delay="499"/>
                                          </p:stCondLst>
                                        </p:cTn>
                                        <p:tgtEl>
                                          <p:spTgt spid="6"/>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15"/>
                                        </p:tgtEl>
                                      </p:cBhvr>
                                    </p:animEffect>
                                    <p:set>
                                      <p:cBhvr>
                                        <p:cTn id="71" dur="1" fill="hold">
                                          <p:stCondLst>
                                            <p:cond delay="499"/>
                                          </p:stCondLst>
                                        </p:cTn>
                                        <p:tgtEl>
                                          <p:spTgt spid="15"/>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17"/>
                                        </p:tgtEl>
                                      </p:cBhvr>
                                    </p:animEffect>
                                    <p:set>
                                      <p:cBhvr>
                                        <p:cTn id="74" dur="1" fill="hold">
                                          <p:stCondLst>
                                            <p:cond delay="499"/>
                                          </p:stCondLst>
                                        </p:cTn>
                                        <p:tgtEl>
                                          <p:spTgt spid="17"/>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3"/>
                                        </p:tgtEl>
                                      </p:cBhvr>
                                    </p:animEffect>
                                    <p:set>
                                      <p:cBhvr>
                                        <p:cTn id="77" dur="1" fill="hold">
                                          <p:stCondLst>
                                            <p:cond delay="499"/>
                                          </p:stCondLst>
                                        </p:cTn>
                                        <p:tgtEl>
                                          <p:spTgt spid="3"/>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19"/>
                                        </p:tgtEl>
                                      </p:cBhvr>
                                    </p:animEffect>
                                    <p:set>
                                      <p:cBhvr>
                                        <p:cTn id="83" dur="1" fill="hold">
                                          <p:stCondLst>
                                            <p:cond delay="499"/>
                                          </p:stCondLst>
                                        </p:cTn>
                                        <p:tgtEl>
                                          <p:spTgt spid="19"/>
                                        </p:tgtEl>
                                        <p:attrNameLst>
                                          <p:attrName>style.visibility</p:attrName>
                                        </p:attrNameLst>
                                      </p:cBhvr>
                                      <p:to>
                                        <p:strVal val="hidden"/>
                                      </p:to>
                                    </p:set>
                                  </p:childTnLst>
                                </p:cTn>
                              </p:par>
                              <p:par>
                                <p:cTn id="84" presetID="10" presetClass="exit" presetSubtype="0" fill="hold" grpId="0" nodeType="withEffect">
                                  <p:stCondLst>
                                    <p:cond delay="0"/>
                                  </p:stCondLst>
                                  <p:childTnLst>
                                    <p:animEffect transition="out" filter="fade">
                                      <p:cBhvr>
                                        <p:cTn id="85" dur="500"/>
                                        <p:tgtEl>
                                          <p:spTgt spid="4"/>
                                        </p:tgtEl>
                                      </p:cBhvr>
                                    </p:animEffect>
                                    <p:set>
                                      <p:cBhvr>
                                        <p:cTn id="8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animBg="1"/>
      <p:bldP spid="6" grpId="1" animBg="1"/>
      <p:bldP spid="10" grpId="0"/>
      <p:bldP spid="12" grpId="0"/>
      <p:bldP spid="14" grpId="0"/>
      <p:bldP spid="16" grpId="0"/>
      <p:bldP spid="18" grpId="0"/>
      <p:bldP spid="20" grpId="0"/>
      <p:bldP spid="22" grpId="0"/>
      <p:bldP spid="24" grpId="0"/>
      <p:bldP spid="26" grpId="0"/>
      <p:bldP spid="15" grpId="0" animBg="1"/>
      <p:bldP spid="15" grpId="1" animBg="1"/>
      <p:bldP spid="17" grpId="0" animBg="1"/>
      <p:bldP spid="17" grpId="1" animBg="1"/>
      <p:bldP spid="19" grpId="0" animBg="1"/>
      <p:bldP spid="19"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6156176" y="56041"/>
            <a:ext cx="2736304" cy="1333247"/>
          </a:xfrm>
          <a:prstGeom prst="rect">
            <a:avLst/>
          </a:prstGeom>
        </p:spPr>
      </p:pic>
      <p:sp>
        <p:nvSpPr>
          <p:cNvPr id="2" name="文本框 1"/>
          <p:cNvSpPr txBox="1"/>
          <p:nvPr/>
        </p:nvSpPr>
        <p:spPr>
          <a:xfrm>
            <a:off x="1721400" y="843558"/>
            <a:ext cx="3528392" cy="369332"/>
          </a:xfrm>
          <a:prstGeom prst="rect">
            <a:avLst/>
          </a:prstGeom>
          <a:noFill/>
        </p:spPr>
        <p:txBody>
          <a:bodyPr wrap="square" rtlCol="0">
            <a:spAutoFit/>
          </a:bodyPr>
          <a:lstStyle/>
          <a:p>
            <a:r>
              <a:rPr lang="en-US" altLang="zh-CN" dirty="0">
                <a:solidFill>
                  <a:schemeClr val="tx1">
                    <a:lumMod val="75000"/>
                    <a:lumOff val="25000"/>
                  </a:schemeClr>
                </a:solidFill>
                <a:latin typeface="Libre Baskerville" pitchFamily="34" charset="0"/>
                <a:ea typeface="微软雅黑" panose="020B0503020204020204" pitchFamily="34" charset="-122"/>
              </a:rPr>
              <a:t>Confusion Matrix </a:t>
            </a:r>
            <a:r>
              <a:rPr lang="en-US" altLang="zh-CN" dirty="0" err="1">
                <a:solidFill>
                  <a:schemeClr val="tx1">
                    <a:lumMod val="75000"/>
                    <a:lumOff val="25000"/>
                  </a:schemeClr>
                </a:solidFill>
                <a:latin typeface="Libre Baskerville" pitchFamily="34" charset="0"/>
                <a:ea typeface="微软雅黑" panose="020B0503020204020204" pitchFamily="34" charset="-122"/>
              </a:rPr>
              <a:t>Heatmep</a:t>
            </a:r>
            <a:endParaRPr lang="zh-CN" altLang="en-US" dirty="0">
              <a:solidFill>
                <a:schemeClr val="tx1">
                  <a:lumMod val="75000"/>
                  <a:lumOff val="25000"/>
                </a:schemeClr>
              </a:solidFill>
              <a:latin typeface="Libre Baskerville" pitchFamily="34" charset="0"/>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409277" y="1389288"/>
            <a:ext cx="4188686" cy="3062034"/>
          </a:xfrm>
          <a:prstGeom prst="rect">
            <a:avLst/>
          </a:prstGeom>
        </p:spPr>
      </p:pic>
      <p:pic>
        <p:nvPicPr>
          <p:cNvPr id="9" name="图片 8"/>
          <p:cNvPicPr>
            <a:picLocks noChangeAspect="1"/>
          </p:cNvPicPr>
          <p:nvPr/>
        </p:nvPicPr>
        <p:blipFill>
          <a:blip r:embed="rId3"/>
          <a:stretch>
            <a:fillRect/>
          </a:stretch>
        </p:blipFill>
        <p:spPr>
          <a:xfrm>
            <a:off x="4569768" y="1389288"/>
            <a:ext cx="4394720" cy="306041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07654"/>
            <a:ext cx="2448272" cy="2017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 name="文本框 3"/>
          <p:cNvSpPr txBox="1"/>
          <p:nvPr/>
        </p:nvSpPr>
        <p:spPr>
          <a:xfrm>
            <a:off x="410451" y="1930936"/>
            <a:ext cx="1627369"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9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699792" y="2392599"/>
            <a:ext cx="4107919" cy="707886"/>
          </a:xfrm>
          <a:prstGeom prst="rect">
            <a:avLst/>
          </a:prstGeom>
          <a:noFill/>
        </p:spPr>
        <p:txBody>
          <a:bodyPr wrap="none" rtlCol="0">
            <a:spAutoFit/>
          </a:bodyPr>
          <a:lstStyle/>
          <a:p>
            <a:r>
              <a:rPr lang="en-US" altLang="zh-CN" sz="4000" b="1" dirty="0">
                <a:latin typeface="微软雅黑" panose="020B0503020204020204" pitchFamily="34" charset="-122"/>
                <a:ea typeface="微软雅黑" panose="020B0503020204020204" pitchFamily="34" charset="-122"/>
              </a:rPr>
              <a:t>Random Forest</a:t>
            </a:r>
            <a:endParaRPr lang="en-GB" altLang="zh-CN" sz="4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 descr="preencoded.png"/>
          <p:cNvPicPr>
            <a:picLocks noChangeAspect="1"/>
          </p:cNvPicPr>
          <p:nvPr/>
        </p:nvPicPr>
        <p:blipFill>
          <a:blip r:embed="rId1">
            <a:duotone>
              <a:prstClr val="black"/>
              <a:schemeClr val="accent1">
                <a:tint val="45000"/>
                <a:satMod val="400000"/>
              </a:schemeClr>
            </a:duotone>
            <a:extLst>
              <a:ext uri="{BEBA8EAE-BF5A-486C-A8C5-ECC9F3942E4B}">
                <a14:imgProps xmlns:a14="http://schemas.microsoft.com/office/drawing/2010/main">
                  <a14:imgLayer r:embed="rId2">
                    <a14:imgEffect>
                      <a14:colorTemperature colorTemp="4700"/>
                    </a14:imgEffect>
                  </a14:imgLayer>
                </a14:imgProps>
              </a:ext>
            </a:extLst>
          </a:blip>
          <a:stretch>
            <a:fillRect/>
          </a:stretch>
        </p:blipFill>
        <p:spPr>
          <a:xfrm>
            <a:off x="801200" y="1075022"/>
            <a:ext cx="577285" cy="923657"/>
          </a:xfrm>
          <a:prstGeom prst="rect">
            <a:avLst/>
          </a:prstGeom>
        </p:spPr>
      </p:pic>
      <p:sp>
        <p:nvSpPr>
          <p:cNvPr id="15" name="Text 1"/>
          <p:cNvSpPr/>
          <p:nvPr>
            <p:custDataLst>
              <p:tags r:id="rId3"/>
            </p:custDataLst>
          </p:nvPr>
        </p:nvSpPr>
        <p:spPr>
          <a:xfrm>
            <a:off x="1780979" y="1075022"/>
            <a:ext cx="1745344" cy="439941"/>
          </a:xfrm>
          <a:prstGeom prst="rect">
            <a:avLst/>
          </a:prstGeom>
          <a:noFill/>
        </p:spPr>
        <p:txBody>
          <a:bodyPr wrap="none" lIns="0" tIns="0" rIns="0" bIns="0" rtlCol="0" anchor="t"/>
          <a:lstStyle/>
          <a:p>
            <a:pPr marL="0" indent="0" algn="l">
              <a:lnSpc>
                <a:spcPts val="2750"/>
              </a:lnSpc>
              <a:buNone/>
            </a:pPr>
            <a:r>
              <a:rPr lang="en-US" sz="1200" b="1" u="sng" dirty="0">
                <a:solidFill>
                  <a:srgbClr val="454240"/>
                </a:solidFill>
                <a:latin typeface="微软雅黑" panose="020B0503020204020204" pitchFamily="34" charset="-122"/>
                <a:ea typeface="微软雅黑" panose="020B0503020204020204" pitchFamily="34" charset="-122"/>
                <a:cs typeface="Libre Baskerville" panose="02000000000000000000" pitchFamily="34" charset="-120"/>
              </a:rPr>
              <a:t>Ensemble Learning</a:t>
            </a:r>
            <a:endParaRPr lang="en-US" sz="1200" b="1" u="sng" dirty="0">
              <a:latin typeface="微软雅黑" panose="020B0503020204020204" pitchFamily="34" charset="-122"/>
              <a:ea typeface="微软雅黑" panose="020B0503020204020204" pitchFamily="34" charset="-122"/>
            </a:endParaRPr>
          </a:p>
        </p:txBody>
      </p:sp>
      <p:sp>
        <p:nvSpPr>
          <p:cNvPr id="16" name="Text 2"/>
          <p:cNvSpPr/>
          <p:nvPr>
            <p:custDataLst>
              <p:tags r:id="rId4"/>
            </p:custDataLst>
          </p:nvPr>
        </p:nvSpPr>
        <p:spPr>
          <a:xfrm>
            <a:off x="1780979" y="1459997"/>
            <a:ext cx="3744137" cy="614039"/>
          </a:xfrm>
          <a:prstGeom prst="rect">
            <a:avLst/>
          </a:prstGeom>
          <a:noFill/>
        </p:spPr>
        <p:txBody>
          <a:bodyPr wrap="square" lIns="0" tIns="0" rIns="0" bIns="0" rtlCol="0" anchor="t"/>
          <a:lstStyle/>
          <a:p>
            <a:pPr marL="0" indent="0" algn="l">
              <a:buNone/>
            </a:pPr>
            <a:r>
              <a:rPr lang="en-US" sz="1200" dirty="0">
                <a:solidFill>
                  <a:srgbClr val="454240"/>
                </a:solidFill>
                <a:latin typeface="微软雅黑" panose="020B0503020204020204" pitchFamily="34" charset="-122"/>
                <a:ea typeface="微软雅黑" panose="020B0503020204020204" pitchFamily="34" charset="-122"/>
                <a:cs typeface="DM Sans" pitchFamily="34" charset="-120"/>
              </a:rPr>
              <a:t>Random forest builds an ensemble of decision trees, each trained on a random subset of the data.</a:t>
            </a:r>
            <a:endParaRPr lang="en-US" sz="1200" dirty="0">
              <a:latin typeface="微软雅黑" panose="020B0503020204020204" pitchFamily="34" charset="-122"/>
              <a:ea typeface="微软雅黑" panose="020B0503020204020204" pitchFamily="34" charset="-122"/>
            </a:endParaRPr>
          </a:p>
        </p:txBody>
      </p:sp>
      <p:pic>
        <p:nvPicPr>
          <p:cNvPr id="17" name="Image 2" descr="preencoded.png"/>
          <p:cNvPicPr>
            <a:picLocks noChangeAspect="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a:off x="801200" y="2259705"/>
            <a:ext cx="577285" cy="1034750"/>
          </a:xfrm>
          <a:prstGeom prst="rect">
            <a:avLst/>
          </a:prstGeom>
        </p:spPr>
      </p:pic>
      <p:sp>
        <p:nvSpPr>
          <p:cNvPr id="18" name="Text 3"/>
          <p:cNvSpPr/>
          <p:nvPr>
            <p:custDataLst>
              <p:tags r:id="rId7"/>
            </p:custDataLst>
          </p:nvPr>
        </p:nvSpPr>
        <p:spPr>
          <a:xfrm>
            <a:off x="1793116" y="2259705"/>
            <a:ext cx="2810961" cy="439941"/>
          </a:xfrm>
          <a:prstGeom prst="rect">
            <a:avLst/>
          </a:prstGeom>
          <a:noFill/>
        </p:spPr>
        <p:txBody>
          <a:bodyPr wrap="none" lIns="0" tIns="0" rIns="0" bIns="0" rtlCol="0" anchor="t"/>
          <a:lstStyle/>
          <a:p>
            <a:pPr>
              <a:lnSpc>
                <a:spcPts val="2750"/>
              </a:lnSpc>
            </a:pPr>
            <a:r>
              <a:rPr lang="en-US" sz="1200" b="1" u="sng" dirty="0">
                <a:solidFill>
                  <a:srgbClr val="454240"/>
                </a:solidFill>
                <a:latin typeface="微软雅黑" panose="020B0503020204020204" pitchFamily="34" charset="-122"/>
                <a:ea typeface="微软雅黑" panose="020B0503020204020204" pitchFamily="34" charset="-122"/>
              </a:rPr>
              <a:t>Bagging and Random Subspace</a:t>
            </a:r>
            <a:endParaRPr lang="en-US" sz="1200" b="1" u="sng" dirty="0">
              <a:solidFill>
                <a:srgbClr val="454240"/>
              </a:solidFill>
              <a:latin typeface="微软雅黑" panose="020B0503020204020204" pitchFamily="34" charset="-122"/>
              <a:ea typeface="微软雅黑" panose="020B0503020204020204" pitchFamily="34" charset="-122"/>
            </a:endParaRPr>
          </a:p>
        </p:txBody>
      </p:sp>
      <p:sp>
        <p:nvSpPr>
          <p:cNvPr id="19" name="Text 4"/>
          <p:cNvSpPr/>
          <p:nvPr>
            <p:custDataLst>
              <p:tags r:id="rId8"/>
            </p:custDataLst>
          </p:nvPr>
        </p:nvSpPr>
        <p:spPr>
          <a:xfrm>
            <a:off x="1780979" y="2606466"/>
            <a:ext cx="3744137" cy="901165"/>
          </a:xfrm>
          <a:prstGeom prst="rect">
            <a:avLst/>
          </a:prstGeom>
          <a:noFill/>
        </p:spPr>
        <p:txBody>
          <a:bodyPr wrap="square" lIns="0" tIns="0" rIns="0" bIns="0" rtlCol="0" anchor="t"/>
          <a:lstStyle/>
          <a:p>
            <a:r>
              <a:rPr lang="en-US" sz="1200" dirty="0">
                <a:solidFill>
                  <a:srgbClr val="454240"/>
                </a:solidFill>
                <a:latin typeface="微软雅黑" panose="020B0503020204020204" pitchFamily="34" charset="-122"/>
                <a:ea typeface="微软雅黑" panose="020B0503020204020204" pitchFamily="34" charset="-122"/>
              </a:rPr>
              <a:t>The model uses bagging to create multiple datasets, and random subspace to select a random subset of features for each tree.</a:t>
            </a:r>
            <a:endParaRPr lang="en-US" sz="1200" dirty="0">
              <a:solidFill>
                <a:srgbClr val="454240"/>
              </a:solidFill>
              <a:latin typeface="微软雅黑" panose="020B0503020204020204" pitchFamily="34" charset="-122"/>
              <a:ea typeface="微软雅黑" panose="020B0503020204020204" pitchFamily="34" charset="-122"/>
            </a:endParaRPr>
          </a:p>
        </p:txBody>
      </p:sp>
      <p:pic>
        <p:nvPicPr>
          <p:cNvPr id="20" name="Image 3" descr="preencoded.png"/>
          <p:cNvPicPr>
            <a:picLocks noChangeAspect="1"/>
          </p:cNvPicPr>
          <p:nvPr/>
        </p:nvPicPr>
        <p:blipFill>
          <a:blip r:embed="rId9">
            <a:duotone>
              <a:prstClr val="black"/>
              <a:schemeClr val="accent1">
                <a:tint val="45000"/>
                <a:satMod val="400000"/>
              </a:schemeClr>
            </a:duotone>
            <a:extLst>
              <a:ext uri="{BEBA8EAE-BF5A-486C-A8C5-ECC9F3942E4B}">
                <a14:imgProps xmlns:a14="http://schemas.microsoft.com/office/drawing/2010/main">
                  <a14:imgLayer r:embed="rId10">
                    <a14:imgEffect>
                      <a14:colorTemperature colorTemp="4700"/>
                    </a14:imgEffect>
                  </a14:imgLayer>
                </a14:imgProps>
              </a:ext>
            </a:extLst>
          </a:blip>
          <a:stretch>
            <a:fillRect/>
          </a:stretch>
        </p:blipFill>
        <p:spPr>
          <a:xfrm>
            <a:off x="801200" y="3579862"/>
            <a:ext cx="577285" cy="923657"/>
          </a:xfrm>
          <a:prstGeom prst="rect">
            <a:avLst/>
          </a:prstGeom>
        </p:spPr>
      </p:pic>
      <p:sp>
        <p:nvSpPr>
          <p:cNvPr id="21" name="Text 5"/>
          <p:cNvSpPr/>
          <p:nvPr>
            <p:custDataLst>
              <p:tags r:id="rId11"/>
            </p:custDataLst>
          </p:nvPr>
        </p:nvSpPr>
        <p:spPr>
          <a:xfrm>
            <a:off x="1780979" y="3579862"/>
            <a:ext cx="1745344" cy="439941"/>
          </a:xfrm>
          <a:prstGeom prst="rect">
            <a:avLst/>
          </a:prstGeom>
          <a:noFill/>
        </p:spPr>
        <p:txBody>
          <a:bodyPr wrap="none" lIns="0" tIns="0" rIns="0" bIns="0" rtlCol="0" anchor="t"/>
          <a:lstStyle/>
          <a:p>
            <a:pPr>
              <a:lnSpc>
                <a:spcPts val="2750"/>
              </a:lnSpc>
            </a:pPr>
            <a:r>
              <a:rPr lang="en-US" sz="1200" b="1" u="sng" dirty="0">
                <a:solidFill>
                  <a:srgbClr val="454240"/>
                </a:solidFill>
                <a:latin typeface="微软雅黑" panose="020B0503020204020204" pitchFamily="34" charset="-122"/>
                <a:ea typeface="微软雅黑" panose="020B0503020204020204" pitchFamily="34" charset="-122"/>
              </a:rPr>
              <a:t>Majority Voting</a:t>
            </a:r>
            <a:endParaRPr lang="en-US" sz="1200" b="1" u="sng" dirty="0">
              <a:solidFill>
                <a:srgbClr val="454240"/>
              </a:solidFill>
              <a:latin typeface="微软雅黑" panose="020B0503020204020204" pitchFamily="34" charset="-122"/>
              <a:ea typeface="微软雅黑" panose="020B0503020204020204" pitchFamily="34" charset="-122"/>
            </a:endParaRPr>
          </a:p>
        </p:txBody>
      </p:sp>
      <p:sp>
        <p:nvSpPr>
          <p:cNvPr id="22" name="Text 6"/>
          <p:cNvSpPr/>
          <p:nvPr>
            <p:custDataLst>
              <p:tags r:id="rId12"/>
            </p:custDataLst>
          </p:nvPr>
        </p:nvSpPr>
        <p:spPr>
          <a:xfrm>
            <a:off x="1780979" y="3985502"/>
            <a:ext cx="3744137" cy="901165"/>
          </a:xfrm>
          <a:prstGeom prst="rect">
            <a:avLst/>
          </a:prstGeom>
          <a:noFill/>
        </p:spPr>
        <p:txBody>
          <a:bodyPr wrap="square" lIns="0" tIns="0" rIns="0" bIns="0" rtlCol="0" anchor="t"/>
          <a:lstStyle/>
          <a:p>
            <a:r>
              <a:rPr lang="en-US" sz="1200" dirty="0">
                <a:solidFill>
                  <a:srgbClr val="454240"/>
                </a:solidFill>
                <a:latin typeface="微软雅黑" panose="020B0503020204020204" pitchFamily="34" charset="-122"/>
                <a:ea typeface="微软雅黑" panose="020B0503020204020204" pitchFamily="34" charset="-122"/>
              </a:rPr>
              <a:t>The final prediction is made by aggregating the votes from all the individual trees.</a:t>
            </a:r>
            <a:endParaRPr lang="en-US" sz="1200" dirty="0">
              <a:solidFill>
                <a:srgbClr val="454240"/>
              </a:solidFill>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13"/>
          <a:stretch>
            <a:fillRect/>
          </a:stretch>
        </p:blipFill>
        <p:spPr>
          <a:xfrm>
            <a:off x="5724128" y="1536850"/>
            <a:ext cx="2947637" cy="25048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2843124" y="989205"/>
            <a:ext cx="5617308" cy="75388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7" name="矩形 46"/>
          <p:cNvSpPr/>
          <p:nvPr/>
        </p:nvSpPr>
        <p:spPr>
          <a:xfrm>
            <a:off x="3995936" y="830228"/>
            <a:ext cx="3515183" cy="276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en-US" altLang="zh-CN" sz="1400" b="1" dirty="0">
                <a:latin typeface="微软雅黑" panose="020B0503020204020204" pitchFamily="34" charset="-122"/>
                <a:ea typeface="微软雅黑" panose="020B0503020204020204" pitchFamily="34" charset="-122"/>
              </a:rPr>
              <a:t>High Accuracy</a:t>
            </a:r>
            <a:endParaRPr lang="zh-CN" altLang="en-US" sz="1400" dirty="0">
              <a:latin typeface="微软雅黑" panose="020B0503020204020204" pitchFamily="34" charset="-122"/>
              <a:ea typeface="微软雅黑" panose="020B0503020204020204" pitchFamily="34" charset="-122"/>
            </a:endParaRPr>
          </a:p>
        </p:txBody>
      </p:sp>
      <p:sp>
        <p:nvSpPr>
          <p:cNvPr id="48" name="六边形 47"/>
          <p:cNvSpPr/>
          <p:nvPr/>
        </p:nvSpPr>
        <p:spPr>
          <a:xfrm>
            <a:off x="903628" y="2425696"/>
            <a:ext cx="1190447" cy="1026114"/>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2000" b="1" dirty="0">
                <a:latin typeface="微软雅黑" panose="020B0503020204020204" pitchFamily="34" charset="-122"/>
                <a:ea typeface="微软雅黑" panose="020B0503020204020204" pitchFamily="34" charset="-122"/>
              </a:rPr>
              <a:t>添加内容</a:t>
            </a:r>
            <a:endParaRPr lang="zh-CN" altLang="en-US" sz="2000" b="1" dirty="0">
              <a:latin typeface="微软雅黑" panose="020B0503020204020204" pitchFamily="34" charset="-122"/>
              <a:ea typeface="微软雅黑" panose="020B0503020204020204" pitchFamily="34" charset="-122"/>
            </a:endParaRPr>
          </a:p>
        </p:txBody>
      </p:sp>
      <p:cxnSp>
        <p:nvCxnSpPr>
          <p:cNvPr id="49" name="直接箭头连接符 48"/>
          <p:cNvCxnSpPr>
            <a:stCxn id="48" idx="5"/>
            <a:endCxn id="46" idx="1"/>
          </p:cNvCxnSpPr>
          <p:nvPr/>
        </p:nvCxnSpPr>
        <p:spPr>
          <a:xfrm flipV="1">
            <a:off x="1837547" y="1366146"/>
            <a:ext cx="1005577" cy="1059550"/>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48" idx="0"/>
            <a:endCxn id="53" idx="1"/>
          </p:cNvCxnSpPr>
          <p:nvPr/>
        </p:nvCxnSpPr>
        <p:spPr>
          <a:xfrm flipV="1">
            <a:off x="2094075" y="2440913"/>
            <a:ext cx="748665" cy="497840"/>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8" idx="1"/>
            <a:endCxn id="56" idx="1"/>
          </p:cNvCxnSpPr>
          <p:nvPr/>
        </p:nvCxnSpPr>
        <p:spPr>
          <a:xfrm>
            <a:off x="1837547" y="3451810"/>
            <a:ext cx="1005205" cy="12700"/>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2" name="TextBox 33"/>
          <p:cNvSpPr txBox="1"/>
          <p:nvPr/>
        </p:nvSpPr>
        <p:spPr>
          <a:xfrm>
            <a:off x="2945794" y="1072813"/>
            <a:ext cx="5617308" cy="668655"/>
          </a:xfrm>
          <a:prstGeom prst="rect">
            <a:avLst/>
          </a:prstGeom>
          <a:noFill/>
        </p:spPr>
        <p:txBody>
          <a:bodyPr wrap="square" lIns="68584" tIns="34291" rIns="68584" bIns="34291" rtlCol="0">
            <a:spAutoFit/>
          </a:bodyPr>
          <a:lstStyle/>
          <a:p>
            <a:pPr>
              <a:lnSpc>
                <a:spcPct val="130000"/>
              </a:lnSpc>
            </a:pP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Random Forest improves model accuracy and stability by integrating multiple decision trees. It performs well on complex datasets and is usually more accurate than a single decision tree model.</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矩形 52"/>
          <p:cNvSpPr/>
          <p:nvPr/>
        </p:nvSpPr>
        <p:spPr>
          <a:xfrm>
            <a:off x="2843124" y="2020901"/>
            <a:ext cx="5617308" cy="83913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4" name="矩形 53"/>
          <p:cNvSpPr/>
          <p:nvPr/>
        </p:nvSpPr>
        <p:spPr>
          <a:xfrm>
            <a:off x="3995936" y="1869606"/>
            <a:ext cx="3515183" cy="276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en-US" altLang="zh-CN" sz="1400" b="1" dirty="0">
                <a:latin typeface="微软雅黑" panose="020B0503020204020204" pitchFamily="34" charset="-122"/>
                <a:ea typeface="微软雅黑" panose="020B0503020204020204" pitchFamily="34" charset="-122"/>
              </a:rPr>
              <a:t>Feature Importance Evaluation</a:t>
            </a:r>
            <a:endParaRPr lang="zh-CN" altLang="en-US" sz="1400" dirty="0">
              <a:latin typeface="微软雅黑" panose="020B0503020204020204" pitchFamily="34" charset="-122"/>
              <a:ea typeface="微软雅黑" panose="020B0503020204020204" pitchFamily="34" charset="-122"/>
            </a:endParaRPr>
          </a:p>
        </p:txBody>
      </p:sp>
      <p:sp>
        <p:nvSpPr>
          <p:cNvPr id="55" name="TextBox 36"/>
          <p:cNvSpPr txBox="1"/>
          <p:nvPr/>
        </p:nvSpPr>
        <p:spPr>
          <a:xfrm>
            <a:off x="2863837" y="2165071"/>
            <a:ext cx="5617308" cy="668655"/>
          </a:xfrm>
          <a:prstGeom prst="rect">
            <a:avLst/>
          </a:prstGeom>
          <a:noFill/>
        </p:spPr>
        <p:txBody>
          <a:bodyPr wrap="square" lIns="68584" tIns="34291" rIns="68584" bIns="34291" rtlCol="0">
            <a:spAutoFit/>
          </a:bodyPr>
          <a:lstStyle/>
          <a:p>
            <a:pPr>
              <a:lnSpc>
                <a:spcPct val="130000"/>
              </a:lnSpc>
            </a:pP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Random Forest provides importance scores for each feature, helping us understand which features are most critical for diabetes prediction. This is significant for medical research and clinical decision-making.</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6" name="矩形 55"/>
          <p:cNvSpPr/>
          <p:nvPr/>
        </p:nvSpPr>
        <p:spPr>
          <a:xfrm>
            <a:off x="2843124" y="3087512"/>
            <a:ext cx="5617308" cy="75388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7" name="矩形 56"/>
          <p:cNvSpPr/>
          <p:nvPr/>
        </p:nvSpPr>
        <p:spPr>
          <a:xfrm>
            <a:off x="3995936" y="2936218"/>
            <a:ext cx="3515183" cy="276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en-US" altLang="zh-CN" sz="1400" b="1" dirty="0">
                <a:latin typeface="微软雅黑" panose="020B0503020204020204" pitchFamily="34" charset="-122"/>
                <a:ea typeface="微软雅黑" panose="020B0503020204020204" pitchFamily="34" charset="-122"/>
              </a:rPr>
              <a:t>Preventing Overfitting</a:t>
            </a:r>
            <a:endParaRPr lang="zh-CN" altLang="en-US" sz="1400" dirty="0">
              <a:latin typeface="微软雅黑" panose="020B0503020204020204" pitchFamily="34" charset="-122"/>
              <a:ea typeface="微软雅黑" panose="020B0503020204020204" pitchFamily="34" charset="-122"/>
            </a:endParaRPr>
          </a:p>
        </p:txBody>
      </p:sp>
      <p:sp>
        <p:nvSpPr>
          <p:cNvPr id="58" name="TextBox 39"/>
          <p:cNvSpPr txBox="1"/>
          <p:nvPr/>
        </p:nvSpPr>
        <p:spPr>
          <a:xfrm>
            <a:off x="2863837" y="3233208"/>
            <a:ext cx="5617308" cy="468630"/>
          </a:xfrm>
          <a:prstGeom prst="rect">
            <a:avLst/>
          </a:prstGeom>
          <a:noFill/>
        </p:spPr>
        <p:txBody>
          <a:bodyPr wrap="square" lIns="68584" tIns="34291" rIns="68584" bIns="34291" rtlCol="0">
            <a:spAutoFit/>
          </a:bodyPr>
          <a:lstStyle/>
          <a:p>
            <a:pPr>
              <a:lnSpc>
                <a:spcPct val="130000"/>
              </a:lnSpc>
            </a:pP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By randomly selecting features and samples to train each tree, Random Forest effectively prevents overfitting, ensuring good performance on new data.</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2771800" y="706914"/>
            <a:ext cx="3888432" cy="275590"/>
          </a:xfrm>
          <a:prstGeom prst="rect">
            <a:avLst/>
          </a:prstGeom>
          <a:noFill/>
        </p:spPr>
        <p:txBody>
          <a:bodyPr wrap="square" rtlCol="0">
            <a:spAutoFit/>
          </a:bodyPr>
          <a:lstStyle/>
          <a:p>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Pros:</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7" name="矩形 66"/>
          <p:cNvSpPr/>
          <p:nvPr/>
        </p:nvSpPr>
        <p:spPr>
          <a:xfrm>
            <a:off x="2843124" y="4194132"/>
            <a:ext cx="5617308" cy="75388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矩形 67"/>
          <p:cNvSpPr/>
          <p:nvPr/>
        </p:nvSpPr>
        <p:spPr>
          <a:xfrm>
            <a:off x="4031608" y="4042838"/>
            <a:ext cx="3515183" cy="2769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en-US" altLang="zh-CN" sz="1400" b="1" dirty="0">
                <a:latin typeface="微软雅黑" panose="020B0503020204020204" pitchFamily="34" charset="-122"/>
                <a:ea typeface="微软雅黑" panose="020B0503020204020204" pitchFamily="34" charset="-122"/>
              </a:rPr>
              <a:t>High Model Complexity</a:t>
            </a:r>
            <a:endParaRPr lang="zh-CN" altLang="en-US" sz="1400" dirty="0">
              <a:latin typeface="微软雅黑" panose="020B0503020204020204" pitchFamily="34" charset="-122"/>
              <a:ea typeface="微软雅黑" panose="020B0503020204020204" pitchFamily="34" charset="-122"/>
            </a:endParaRPr>
          </a:p>
        </p:txBody>
      </p:sp>
      <p:sp>
        <p:nvSpPr>
          <p:cNvPr id="69" name="TextBox 39"/>
          <p:cNvSpPr txBox="1"/>
          <p:nvPr/>
        </p:nvSpPr>
        <p:spPr>
          <a:xfrm>
            <a:off x="2863837" y="4286322"/>
            <a:ext cx="5617308" cy="1068705"/>
          </a:xfrm>
          <a:prstGeom prst="rect">
            <a:avLst/>
          </a:prstGeom>
          <a:noFill/>
        </p:spPr>
        <p:txBody>
          <a:bodyPr wrap="square" lIns="68584" tIns="34291" rIns="68584" bIns="34291" rtlCol="0">
            <a:spAutoFit/>
          </a:bodyPr>
          <a:lstStyle>
            <a:defPPr>
              <a:defRPr lang="zh-CN"/>
            </a:defPPr>
            <a:lvl1pPr>
              <a:lnSpc>
                <a:spcPct val="130000"/>
              </a:lnSpc>
              <a:defRPr sz="10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lnSpc>
                <a:spcPct val="130000"/>
              </a:lnSpc>
            </a:pP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Comprising many decision trees, Random Forests are complex models. This complexity makes them less interpretable than single decision trees, making it harder to understand the specific impact of each feature on the final prediction.</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br>
              <a:rPr lang="en-US" altLang="zh-CN" dirty="0"/>
            </a:br>
            <a:endParaRPr lang="en-US" altLang="zh-CN" dirty="0"/>
          </a:p>
        </p:txBody>
      </p:sp>
      <p:sp>
        <p:nvSpPr>
          <p:cNvPr id="76" name="文本框 75"/>
          <p:cNvSpPr txBox="1"/>
          <p:nvPr/>
        </p:nvSpPr>
        <p:spPr>
          <a:xfrm>
            <a:off x="2771800" y="3973456"/>
            <a:ext cx="3888432" cy="275590"/>
          </a:xfrm>
          <a:prstGeom prst="rect">
            <a:avLst/>
          </a:prstGeom>
          <a:noFill/>
        </p:spPr>
        <p:txBody>
          <a:bodyPr wrap="square" rtlCol="0">
            <a:spAutoFit/>
          </a:bodyPr>
          <a:lstStyle/>
          <a:p>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Cons:</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77" name="直接箭头连接符 76"/>
          <p:cNvCxnSpPr>
            <a:stCxn id="48" idx="1"/>
          </p:cNvCxnSpPr>
          <p:nvPr/>
        </p:nvCxnSpPr>
        <p:spPr>
          <a:xfrm>
            <a:off x="1837547" y="3451810"/>
            <a:ext cx="1005577" cy="1153138"/>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59" name="Image 0" descr="preencoded.png"/>
          <p:cNvPicPr>
            <a:picLocks noChangeAspect="1"/>
          </p:cNvPicPr>
          <p:nvPr/>
        </p:nvPicPr>
        <p:blipFill>
          <a:blip r:embed="rId1"/>
          <a:stretch>
            <a:fillRect/>
          </a:stretch>
        </p:blipFill>
        <p:spPr>
          <a:xfrm>
            <a:off x="456219" y="1580336"/>
            <a:ext cx="1687746" cy="2531619"/>
          </a:xfrm>
          <a:prstGeom prst="rect">
            <a:avLst/>
          </a:prstGeom>
        </p:spPr>
      </p:pic>
      <p:sp>
        <p:nvSpPr>
          <p:cNvPr id="4" name="文本框 3"/>
          <p:cNvSpPr txBox="1"/>
          <p:nvPr/>
        </p:nvSpPr>
        <p:spPr>
          <a:xfrm>
            <a:off x="755576" y="195486"/>
            <a:ext cx="3888432" cy="368300"/>
          </a:xfrm>
          <a:prstGeom prst="rect">
            <a:avLst/>
          </a:prstGeom>
          <a:noFill/>
        </p:spPr>
        <p:txBody>
          <a:bodyPr wrap="square" rtlCol="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Why Choose Random Forest</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07654"/>
            <a:ext cx="2448272" cy="2017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10451" y="1930936"/>
            <a:ext cx="1627369" cy="1569660"/>
          </a:xfrm>
          <a:prstGeom prst="rect">
            <a:avLst/>
          </a:prstGeom>
          <a:noFill/>
        </p:spPr>
        <p:txBody>
          <a:bodyPr wrap="none" rtlCol="0">
            <a:spAutoFit/>
          </a:bodyPr>
          <a:lstStyle/>
          <a:p>
            <a:r>
              <a:rPr lang="en-US" altLang="zh-CN" sz="9600" dirty="0">
                <a:solidFill>
                  <a:schemeClr val="bg1"/>
                </a:solidFill>
                <a:latin typeface="微软雅黑" panose="020B0503020204020204" pitchFamily="34" charset="-122"/>
                <a:ea typeface="微软雅黑" panose="020B0503020204020204" pitchFamily="34" charset="-122"/>
              </a:rPr>
              <a:t>01</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827689" y="2361823"/>
            <a:ext cx="3425040" cy="707886"/>
          </a:xfrm>
          <a:prstGeom prst="rect">
            <a:avLst/>
          </a:prstGeom>
          <a:noFill/>
        </p:spPr>
        <p:txBody>
          <a:bodyPr wrap="none" rtlCol="0">
            <a:spAutoFit/>
          </a:bodyPr>
          <a:lstStyle/>
          <a:p>
            <a:r>
              <a:rPr lang="en-US" altLang="zh-CN" sz="4000" b="1" dirty="0">
                <a:latin typeface="微软雅黑" panose="020B0503020204020204" pitchFamily="34" charset="-122"/>
                <a:ea typeface="微软雅黑" panose="020B0503020204020204" pitchFamily="34" charset="-122"/>
              </a:rPr>
              <a:t>Introduction</a:t>
            </a:r>
            <a:endParaRPr lang="en-GB" altLang="zh-CN" sz="4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55576" y="3075553"/>
            <a:ext cx="7776864" cy="1476375"/>
          </a:xfrm>
          <a:prstGeom prst="rect">
            <a:avLst/>
          </a:prstGeom>
          <a:noFill/>
          <a:ln w="19050">
            <a:solidFill>
              <a:schemeClr val="accent1"/>
            </a:solidFill>
            <a:prstDash val="lgDash"/>
          </a:ln>
        </p:spPr>
        <p:txBody>
          <a:bodyPr wrap="square" rtlCol="0">
            <a:spAutoFit/>
          </a:bodyPr>
          <a:lstStyle/>
          <a:p>
            <a:pPr>
              <a:lnSpc>
                <a:spcPct val="150000"/>
              </a:lnSpc>
            </a:pPr>
            <a:r>
              <a:rPr lang="en-US" altLang="zh-CN" sz="1200" b="1" dirty="0" err="1">
                <a:solidFill>
                  <a:schemeClr val="tx1">
                    <a:lumMod val="75000"/>
                    <a:lumOff val="25000"/>
                  </a:schemeClr>
                </a:solidFill>
                <a:latin typeface="微软雅黑" panose="020B0503020204020204" pitchFamily="34" charset="-122"/>
                <a:ea typeface="微软雅黑" panose="020B0503020204020204" pitchFamily="34" charset="-122"/>
              </a:rPr>
              <a:t>n_estimators</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Number of trees</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b="1" dirty="0" err="1">
                <a:solidFill>
                  <a:schemeClr val="tx1">
                    <a:lumMod val="75000"/>
                    <a:lumOff val="25000"/>
                  </a:schemeClr>
                </a:solidFill>
                <a:latin typeface="微软雅黑" panose="020B0503020204020204" pitchFamily="34" charset="-122"/>
                <a:ea typeface="微软雅黑" panose="020B0503020204020204" pitchFamily="34" charset="-122"/>
              </a:rPr>
              <a:t>max_depth</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The maximum depth of the tree </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b="1" dirty="0" err="1">
                <a:solidFill>
                  <a:schemeClr val="tx1">
                    <a:lumMod val="75000"/>
                    <a:lumOff val="25000"/>
                  </a:schemeClr>
                </a:solidFill>
                <a:latin typeface="微软雅黑" panose="020B0503020204020204" pitchFamily="34" charset="-122"/>
                <a:ea typeface="微软雅黑" panose="020B0503020204020204" pitchFamily="34" charset="-122"/>
              </a:rPr>
              <a:t>min_samples_split</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Minimum number of samples required to split internal nodes</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b="1" dirty="0" err="1">
                <a:solidFill>
                  <a:schemeClr val="tx1">
                    <a:lumMod val="75000"/>
                    <a:lumOff val="25000"/>
                  </a:schemeClr>
                </a:solidFill>
                <a:latin typeface="微软雅黑" panose="020B0503020204020204" pitchFamily="34" charset="-122"/>
                <a:ea typeface="微软雅黑" panose="020B0503020204020204" pitchFamily="34" charset="-122"/>
              </a:rPr>
              <a:t>min_samples_leaf</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The minimum number of samples required for leaf nodes </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bootstrap: </a:t>
            </a:r>
            <a:r>
              <a:rPr lang="en-US" altLang="zh-CN" sz="1200" b="0" i="0" dirty="0">
                <a:solidFill>
                  <a:srgbClr val="2A2B2E"/>
                </a:solidFill>
                <a:effectLst/>
                <a:latin typeface="微软雅黑" panose="020B0503020204020204" pitchFamily="34" charset="-122"/>
                <a:ea typeface="微软雅黑" panose="020B0503020204020204" pitchFamily="34" charset="-122"/>
              </a:rPr>
              <a:t>Whether there is put back sampling </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971600" y="771550"/>
            <a:ext cx="6552728" cy="1852561"/>
          </a:xfrm>
          <a:prstGeom prst="rect">
            <a:avLst/>
          </a:prstGeom>
        </p:spPr>
      </p:pic>
      <p:sp>
        <p:nvSpPr>
          <p:cNvPr id="4" name="文本框 3"/>
          <p:cNvSpPr txBox="1"/>
          <p:nvPr/>
        </p:nvSpPr>
        <p:spPr>
          <a:xfrm>
            <a:off x="755576" y="195486"/>
            <a:ext cx="3888432" cy="368300"/>
          </a:xfrm>
          <a:prstGeom prst="rect">
            <a:avLst/>
          </a:prstGeom>
          <a:noFill/>
        </p:spPr>
        <p:txBody>
          <a:bodyPr wrap="square" rtlCol="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Hyperparameter optimization</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23528" y="1419622"/>
            <a:ext cx="4968552" cy="2622646"/>
          </a:xfrm>
          <a:prstGeom prst="rect">
            <a:avLst/>
          </a:prstGeom>
        </p:spPr>
      </p:pic>
      <p:sp>
        <p:nvSpPr>
          <p:cNvPr id="4" name="文本框 3"/>
          <p:cNvSpPr txBox="1"/>
          <p:nvPr/>
        </p:nvSpPr>
        <p:spPr>
          <a:xfrm>
            <a:off x="755576" y="195486"/>
            <a:ext cx="3888432" cy="369332"/>
          </a:xfrm>
          <a:prstGeom prst="rect">
            <a:avLst/>
          </a:prstGeom>
          <a:noFill/>
        </p:spPr>
        <p:txBody>
          <a:bodyPr wrap="square" rtlCol="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Feature Importances</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301585" y="1313377"/>
            <a:ext cx="3312368" cy="2861310"/>
          </a:xfrm>
          <a:prstGeom prst="rect">
            <a:avLst/>
          </a:prstGeom>
          <a:noFill/>
          <a:ln w="19050">
            <a:solidFill>
              <a:schemeClr val="accent1"/>
            </a:solidFill>
            <a:prstDash val="lgDash"/>
          </a:ln>
        </p:spPr>
        <p:txBody>
          <a:bodyPr wrap="square" rtlCol="0">
            <a:spAutoFit/>
          </a:bodyPr>
          <a:lstStyle/>
          <a:p>
            <a:pPr algn="l">
              <a:lnSpc>
                <a:spcPct val="150000"/>
              </a:lnSpc>
            </a:pPr>
            <a:r>
              <a:rPr lang="en-US" altLang="zh-CN" sz="1000" b="1" i="0" dirty="0">
                <a:solidFill>
                  <a:srgbClr val="2A2B2E"/>
                </a:solidFill>
                <a:effectLst/>
                <a:latin typeface="微软雅黑" panose="020B0503020204020204" pitchFamily="34" charset="-122"/>
                <a:ea typeface="微软雅黑" panose="020B0503020204020204" pitchFamily="34" charset="-122"/>
              </a:rPr>
              <a:t>Why income?</a:t>
            </a:r>
            <a:endParaRPr lang="en-US" altLang="zh-CN" sz="1000" b="1" i="0" dirty="0">
              <a:solidFill>
                <a:srgbClr val="2A2B2E"/>
              </a:solidFill>
              <a:effectLst/>
              <a:latin typeface="微软雅黑" panose="020B0503020204020204" pitchFamily="34" charset="-122"/>
              <a:ea typeface="微软雅黑" panose="020B0503020204020204" pitchFamily="34" charset="-122"/>
            </a:endParaRPr>
          </a:p>
          <a:p>
            <a:pPr algn="l">
              <a:lnSpc>
                <a:spcPct val="150000"/>
              </a:lnSpc>
            </a:pPr>
            <a:r>
              <a:rPr lang="en-US" altLang="zh-CN" sz="1000" b="1" i="0" dirty="0">
                <a:solidFill>
                  <a:srgbClr val="2A2B2E"/>
                </a:solidFill>
                <a:effectLst/>
                <a:latin typeface="微软雅黑" panose="020B0503020204020204" pitchFamily="34" charset="-122"/>
                <a:ea typeface="微软雅黑" panose="020B0503020204020204" pitchFamily="34" charset="-122"/>
              </a:rPr>
              <a:t>1.lifestyle choices</a:t>
            </a:r>
            <a:endParaRPr lang="en-US" altLang="zh-CN" sz="1000" b="1" i="0" dirty="0">
              <a:solidFill>
                <a:srgbClr val="2A2B2E"/>
              </a:solidFill>
              <a:effectLst/>
              <a:latin typeface="微软雅黑" panose="020B0503020204020204" pitchFamily="34" charset="-122"/>
              <a:ea typeface="微软雅黑" panose="020B0503020204020204" pitchFamily="34" charset="-122"/>
            </a:endParaRPr>
          </a:p>
          <a:p>
            <a:pPr algn="l">
              <a:lnSpc>
                <a:spcPct val="150000"/>
              </a:lnSpc>
            </a:pPr>
            <a:r>
              <a:rPr lang="en-US" altLang="zh-CN" sz="1000" dirty="0">
                <a:solidFill>
                  <a:srgbClr val="2A2B2E"/>
                </a:solidFill>
                <a:latin typeface="微软雅黑" panose="020B0503020204020204" pitchFamily="34" charset="-122"/>
                <a:ea typeface="微软雅黑" panose="020B0503020204020204" pitchFamily="34" charset="-122"/>
              </a:rPr>
              <a:t>    </a:t>
            </a:r>
            <a:r>
              <a:rPr lang="en-US" altLang="zh-CN" sz="1000" i="0" dirty="0">
                <a:solidFill>
                  <a:srgbClr val="2A2B2E"/>
                </a:solidFill>
                <a:effectLst/>
                <a:latin typeface="微软雅黑" panose="020B0503020204020204" pitchFamily="34" charset="-122"/>
                <a:ea typeface="微软雅黑" panose="020B0503020204020204" pitchFamily="34" charset="-122"/>
              </a:rPr>
              <a:t>People with higher incomes tend to have more resources to maintain a healthy lifestyle. </a:t>
            </a:r>
            <a:endParaRPr lang="en-US" altLang="zh-CN" sz="1000" i="0" dirty="0">
              <a:solidFill>
                <a:srgbClr val="2A2B2E"/>
              </a:solidFill>
              <a:effectLst/>
              <a:latin typeface="微软雅黑" panose="020B0503020204020204" pitchFamily="34" charset="-122"/>
              <a:ea typeface="微软雅黑" panose="020B0503020204020204" pitchFamily="34" charset="-122"/>
            </a:endParaRPr>
          </a:p>
          <a:p>
            <a:pPr algn="l">
              <a:lnSpc>
                <a:spcPct val="150000"/>
              </a:lnSpc>
            </a:pPr>
            <a:r>
              <a:rPr lang="en-US" altLang="zh-CN" sz="1000" b="1" dirty="0">
                <a:solidFill>
                  <a:srgbClr val="2A2B2E"/>
                </a:solidFill>
                <a:latin typeface="微软雅黑" panose="020B0503020204020204" pitchFamily="34" charset="-122"/>
                <a:ea typeface="微软雅黑" panose="020B0503020204020204" pitchFamily="34" charset="-122"/>
              </a:rPr>
              <a:t>2. </a:t>
            </a:r>
            <a:r>
              <a:rPr lang="en-US" altLang="zh-CN" sz="1000" b="1" i="0" dirty="0">
                <a:solidFill>
                  <a:srgbClr val="2A2B2E"/>
                </a:solidFill>
                <a:effectLst/>
                <a:latin typeface="微软雅黑" panose="020B0503020204020204" pitchFamily="34" charset="-122"/>
                <a:ea typeface="微软雅黑" panose="020B0503020204020204" pitchFamily="34" charset="-122"/>
              </a:rPr>
              <a:t>indirect influence</a:t>
            </a:r>
            <a:br>
              <a:rPr lang="en-US" altLang="zh-CN" sz="1000" i="0" dirty="0">
                <a:solidFill>
                  <a:srgbClr val="2A2B2E"/>
                </a:solidFill>
                <a:effectLst/>
                <a:latin typeface="微软雅黑" panose="020B0503020204020204" pitchFamily="34" charset="-122"/>
                <a:ea typeface="微软雅黑" panose="020B0503020204020204" pitchFamily="34" charset="-122"/>
              </a:rPr>
            </a:br>
            <a:r>
              <a:rPr lang="en-US" altLang="zh-CN" sz="1000" i="0" dirty="0">
                <a:solidFill>
                  <a:srgbClr val="2A2B2E"/>
                </a:solidFill>
                <a:effectLst/>
                <a:latin typeface="微软雅黑" panose="020B0503020204020204" pitchFamily="34" charset="-122"/>
                <a:ea typeface="微软雅黑" panose="020B0503020204020204" pitchFamily="34" charset="-122"/>
              </a:rPr>
              <a:t>    </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For example, higher income families are able to provide better educational opportunities for their children, and it is associated with health knowledge and health management skills, which in turn affects long-term health outcomes.</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10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en-US" altLang="zh-CN" sz="1000" b="1" i="0" dirty="0">
                <a:solidFill>
                  <a:srgbClr val="2A2B2E"/>
                </a:solidFill>
                <a:effectLst/>
                <a:latin typeface="微软雅黑" panose="020B0503020204020204" pitchFamily="34" charset="-122"/>
                <a:ea typeface="微软雅黑" panose="020B0503020204020204" pitchFamily="34" charset="-122"/>
              </a:rPr>
              <a:t> Data collection bias</a:t>
            </a:r>
            <a:endParaRPr lang="en-US"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827405" y="1635125"/>
            <a:ext cx="4104640" cy="144145"/>
          </a:xfrm>
          <a:prstGeom prst="rect">
            <a:avLst/>
          </a:prstGeom>
          <a:noFill/>
          <a:ln>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07654"/>
            <a:ext cx="2448272" cy="2017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 name="文本框 3"/>
          <p:cNvSpPr txBox="1"/>
          <p:nvPr/>
        </p:nvSpPr>
        <p:spPr>
          <a:xfrm>
            <a:off x="410451" y="1930936"/>
            <a:ext cx="1627369"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06</a:t>
            </a:r>
            <a:endParaRPr kumimoji="0" lang="zh-CN" altLang="en-US" sz="9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699792" y="2392599"/>
            <a:ext cx="3264535" cy="706755"/>
          </a:xfrm>
          <a:prstGeom prst="rect">
            <a:avLst/>
          </a:prstGeom>
          <a:noFill/>
        </p:spPr>
        <p:txBody>
          <a:bodyPr wrap="none" rtlCol="0">
            <a:spAutoFit/>
          </a:bodyPr>
          <a:lstStyle/>
          <a:p>
            <a:r>
              <a:rPr lang="en-US" altLang="zh-CN" sz="4000" b="1" dirty="0">
                <a:latin typeface="微软雅黑" panose="020B0503020204020204" pitchFamily="34" charset="-122"/>
                <a:ea typeface="微软雅黑" panose="020B0503020204020204" pitchFamily="34" charset="-122"/>
              </a:rPr>
              <a:t>Comparison</a:t>
            </a:r>
            <a:endParaRPr lang="en-GB" altLang="zh-CN" sz="4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851920" y="1076199"/>
            <a:ext cx="5184576" cy="2991102"/>
          </a:xfrm>
          <a:prstGeom prst="rect">
            <a:avLst/>
          </a:prstGeom>
        </p:spPr>
      </p:pic>
      <p:sp>
        <p:nvSpPr>
          <p:cNvPr id="4" name="文本框 3"/>
          <p:cNvSpPr txBox="1"/>
          <p:nvPr/>
        </p:nvSpPr>
        <p:spPr>
          <a:xfrm>
            <a:off x="755576" y="195486"/>
            <a:ext cx="3888432" cy="369332"/>
          </a:xfrm>
          <a:prstGeom prst="rect">
            <a:avLst/>
          </a:prstGeom>
          <a:noFill/>
        </p:spPr>
        <p:txBody>
          <a:bodyPr wrap="square" rtlCol="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ROC Curve</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39473" y="1591155"/>
            <a:ext cx="3491880" cy="1097480"/>
          </a:xfrm>
          <a:prstGeom prst="rect">
            <a:avLst/>
          </a:prstGeom>
          <a:solidFill>
            <a:schemeClr val="tx2">
              <a:lumMod val="20000"/>
              <a:lumOff val="80000"/>
            </a:schemeClr>
          </a:solidFill>
          <a:ln w="19050">
            <a:noFill/>
            <a:prstDash val="lgDash"/>
          </a:ln>
        </p:spPr>
        <p:txBody>
          <a:bodyPr wrap="square" rtlCol="0">
            <a:spAutoFit/>
          </a:bodyPr>
          <a:lstStyle/>
          <a:p>
            <a:pPr algn="l">
              <a:lnSpc>
                <a:spcPts val="1575"/>
              </a:lnSpc>
            </a:pPr>
            <a:r>
              <a:rPr lang="en-US" altLang="zh-CN" sz="1000" b="0" i="0" dirty="0">
                <a:solidFill>
                  <a:srgbClr val="2A2B2E"/>
                </a:solidFill>
                <a:effectLst/>
                <a:latin typeface="微软雅黑" panose="020B0503020204020204" pitchFamily="34" charset="-122"/>
                <a:ea typeface="微软雅黑" panose="020B0503020204020204" pitchFamily="34" charset="-122"/>
              </a:rPr>
              <a:t>The ROC curve does not depend on the decision threshold of the model. It can comprehensively show the performance of the model under different thresholds and is very useful for evaluating the overall discriminant ability of the model.</a:t>
            </a:r>
            <a:endParaRPr lang="en-US" altLang="zh-CN" sz="1000" b="0" i="0" dirty="0">
              <a:effectLst/>
              <a:latin typeface="微软雅黑" panose="020B0503020204020204" pitchFamily="34" charset="-122"/>
              <a:ea typeface="微软雅黑" panose="020B0503020204020204" pitchFamily="34" charset="-122"/>
            </a:endParaRPr>
          </a:p>
        </p:txBody>
      </p:sp>
      <p:sp>
        <p:nvSpPr>
          <p:cNvPr id="6" name="文本框 5"/>
          <p:cNvSpPr txBox="1"/>
          <p:nvPr/>
        </p:nvSpPr>
        <p:spPr>
          <a:xfrm>
            <a:off x="308338" y="1203598"/>
            <a:ext cx="3312368" cy="297517"/>
          </a:xfrm>
          <a:prstGeom prst="rect">
            <a:avLst/>
          </a:prstGeom>
          <a:noFill/>
          <a:ln w="19050">
            <a:noFill/>
            <a:prstDash val="lgDash"/>
          </a:ln>
        </p:spPr>
        <p:txBody>
          <a:bodyPr wrap="square" rtlCol="0">
            <a:spAutoFit/>
          </a:bodyPr>
          <a:lstStyle/>
          <a:p>
            <a:pPr algn="l">
              <a:lnSpc>
                <a:spcPts val="1575"/>
              </a:lnSpc>
            </a:pPr>
            <a:r>
              <a:rPr lang="en-US" altLang="zh-CN" sz="1600" b="1" i="0" dirty="0">
                <a:solidFill>
                  <a:srgbClr val="2A2B2E"/>
                </a:solidFill>
                <a:effectLst/>
                <a:latin typeface="微软雅黑" panose="020B0503020204020204" pitchFamily="34" charset="-122"/>
                <a:ea typeface="微软雅黑" panose="020B0503020204020204" pitchFamily="34" charset="-122"/>
              </a:rPr>
              <a:t>Why ROC Curve?</a:t>
            </a:r>
            <a:endParaRPr lang="en-US" altLang="zh-CN" sz="1600" b="1" i="0" dirty="0">
              <a:solidFill>
                <a:srgbClr val="2A2B2E"/>
              </a:solidFill>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308338" y="3359415"/>
            <a:ext cx="3491880" cy="553085"/>
          </a:xfrm>
          <a:prstGeom prst="rect">
            <a:avLst/>
          </a:prstGeom>
          <a:noFill/>
          <a:ln w="19050">
            <a:noFill/>
            <a:prstDash val="lgDash"/>
          </a:ln>
        </p:spPr>
        <p:txBody>
          <a:bodyPr wrap="square" rtlCol="0">
            <a:spAutoFit/>
          </a:bodyPr>
          <a:lstStyle/>
          <a:p>
            <a:pPr algn="l"/>
            <a:r>
              <a:rPr lang="en-US" altLang="zh-CN" sz="1000" b="0" i="0" dirty="0">
                <a:effectLst/>
                <a:latin typeface="微软雅黑" panose="020B0503020204020204" pitchFamily="34" charset="-122"/>
                <a:ea typeface="微软雅黑" panose="020B0503020204020204" pitchFamily="34" charset="-122"/>
              </a:rPr>
              <a:t>The area under the curve of the LR and SVM curves is basicly the same, both being 0.88, better than RF.</a:t>
            </a:r>
            <a:br>
              <a:rPr lang="en-US" altLang="zh-CN" sz="1000" dirty="0">
                <a:latin typeface="微软雅黑" panose="020B0503020204020204" pitchFamily="34" charset="-122"/>
                <a:ea typeface="微软雅黑" panose="020B0503020204020204" pitchFamily="34" charset="-122"/>
              </a:rPr>
            </a:br>
            <a:endParaRPr lang="en-US" altLang="zh-CN" sz="1000" b="0" i="0" dirty="0">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11560" y="3795504"/>
            <a:ext cx="7992888" cy="1198880"/>
          </a:xfrm>
          <a:prstGeom prst="rect">
            <a:avLst/>
          </a:prstGeom>
          <a:solidFill>
            <a:schemeClr val="tx2">
              <a:lumMod val="20000"/>
              <a:lumOff val="80000"/>
            </a:schemeClr>
          </a:solidFill>
          <a:ln w="19050">
            <a:noFill/>
            <a:prstDash val="lgDash"/>
          </a:ln>
        </p:spPr>
        <p:txBody>
          <a:bodyPr wrap="square" rtlCol="0">
            <a:spAutoFit/>
          </a:bodyPr>
          <a:lstStyle/>
          <a:p>
            <a:pPr algn="l">
              <a:lnSpc>
                <a:spcPct val="150000"/>
              </a:lnSpc>
            </a:pPr>
            <a:r>
              <a:rPr lang="en-US" altLang="zh-CN" sz="1200" b="0" i="0" dirty="0">
                <a:effectLst/>
                <a:latin typeface="微软雅黑" panose="020B0503020204020204" pitchFamily="34" charset="-122"/>
                <a:ea typeface="微软雅黑" panose="020B0503020204020204" pitchFamily="34" charset="-122"/>
              </a:rPr>
              <a:t>In terms of accuracy, Logistic Regression (LR) and Support Vector Machine (SVM) perform slightly better, while Random Forest (RF) is slightly inferior. </a:t>
            </a:r>
            <a:endParaRPr lang="en-US" altLang="zh-CN" sz="1200" b="0" i="0" dirty="0">
              <a:effectLst/>
              <a:latin typeface="微软雅黑" panose="020B0503020204020204" pitchFamily="34" charset="-122"/>
              <a:ea typeface="微软雅黑" panose="020B0503020204020204" pitchFamily="34" charset="-122"/>
            </a:endParaRPr>
          </a:p>
          <a:p>
            <a:pPr algn="l">
              <a:lnSpc>
                <a:spcPct val="150000"/>
              </a:lnSpc>
            </a:pPr>
            <a:r>
              <a:rPr lang="en-US" altLang="zh-CN" sz="1200" b="0" i="0" dirty="0">
                <a:effectLst/>
                <a:latin typeface="微软雅黑" panose="020B0503020204020204" pitchFamily="34" charset="-122"/>
                <a:ea typeface="微软雅黑" panose="020B0503020204020204" pitchFamily="34" charset="-122"/>
              </a:rPr>
              <a:t>In terms of recall, the Logistic Regression (LR)  performs the best, Overall, Logistic Regression is the best model for our project, </a:t>
            </a:r>
            <a:r>
              <a:rPr lang="en-US" altLang="zh-CN" sz="1200" dirty="0">
                <a:effectLst/>
                <a:latin typeface="微软雅黑" panose="020B0503020204020204" pitchFamily="34" charset="-122"/>
                <a:ea typeface="微软雅黑" panose="020B0503020204020204" pitchFamily="34" charset="-122"/>
                <a:sym typeface="+mn-ea"/>
              </a:rPr>
              <a:t>which the accuracy is 88% and the recall is 93%.</a:t>
            </a:r>
            <a:endParaRPr lang="en-US" altLang="zh-CN" sz="1200" b="0" i="0" dirty="0">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827584" y="195486"/>
            <a:ext cx="3888432" cy="369332"/>
          </a:xfrm>
          <a:prstGeom prst="rect">
            <a:avLst/>
          </a:prstGeom>
          <a:noFill/>
        </p:spPr>
        <p:txBody>
          <a:bodyPr wrap="square" rtlCol="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Conclusion</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195195" y="771525"/>
            <a:ext cx="4306570" cy="279146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3174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3"/>
          <p:cNvSpPr txBox="1">
            <a:spLocks noChangeArrowheads="1"/>
          </p:cNvSpPr>
          <p:nvPr/>
        </p:nvSpPr>
        <p:spPr>
          <a:xfrm>
            <a:off x="897560" y="2320528"/>
            <a:ext cx="7348880" cy="5024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微软雅黑" panose="020B0503020204020204" pitchFamily="34" charset="-122"/>
                <a:ea typeface="微软雅黑" panose="020B0503020204020204" pitchFamily="34" charset="-122"/>
              </a:rPr>
              <a:t>Thank you for listening</a:t>
            </a:r>
            <a:endParaRPr lang="en-US" altLang="zh-CN" sz="4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圆角矩形 35"/>
          <p:cNvSpPr/>
          <p:nvPr/>
        </p:nvSpPr>
        <p:spPr>
          <a:xfrm>
            <a:off x="683568" y="267494"/>
            <a:ext cx="4817928" cy="362585"/>
          </a:xfrm>
          <a:prstGeom prst="roundRect">
            <a:avLst>
              <a:gd name="adj" fmla="val 50000"/>
            </a:avLst>
          </a:prstGeom>
          <a:noFill/>
        </p:spPr>
        <p:style>
          <a:lnRef idx="0">
            <a:srgbClr val="FFFFFF"/>
          </a:lnRef>
          <a:fillRef idx="1">
            <a:schemeClr val="accent1"/>
          </a:fillRef>
          <a:effectRef idx="0">
            <a:srgbClr val="FFFFFF"/>
          </a:effectRef>
          <a:fontRef idx="minor">
            <a:schemeClr val="lt1"/>
          </a:fontRef>
        </p:style>
        <p:txBody>
          <a:bodyPr rtlCol="0" anchor="ctr"/>
          <a:lstStyle/>
          <a:p>
            <a:r>
              <a:rPr lang="en-US" altLang="zh-CN" b="1" dirty="0">
                <a:solidFill>
                  <a:srgbClr val="242424"/>
                </a:solidFill>
                <a:latin typeface="微软雅黑" panose="020B0503020204020204" pitchFamily="34" charset="-122"/>
                <a:ea typeface="微软雅黑" panose="020B0503020204020204" pitchFamily="34" charset="-122"/>
              </a:rPr>
              <a:t>Background Introduction</a:t>
            </a:r>
            <a:endParaRPr lang="en-US" altLang="zh-CN" b="1" dirty="0">
              <a:solidFill>
                <a:srgbClr val="242424"/>
              </a:solidFill>
              <a:latin typeface="微软雅黑" panose="020B0503020204020204" pitchFamily="34" charset="-122"/>
              <a:ea typeface="微软雅黑" panose="020B0503020204020204" pitchFamily="34" charset="-122"/>
            </a:endParaRPr>
          </a:p>
        </p:txBody>
      </p:sp>
      <p:sp>
        <p:nvSpPr>
          <p:cNvPr id="54" name="Text 2"/>
          <p:cNvSpPr/>
          <p:nvPr>
            <p:custDataLst>
              <p:tags r:id="rId1"/>
            </p:custDataLst>
          </p:nvPr>
        </p:nvSpPr>
        <p:spPr>
          <a:xfrm>
            <a:off x="441484" y="1203325"/>
            <a:ext cx="151805" cy="340281"/>
          </a:xfrm>
          <a:prstGeom prst="rect">
            <a:avLst/>
          </a:prstGeom>
          <a:solidFill>
            <a:schemeClr val="bg1">
              <a:lumMod val="95000"/>
            </a:schemeClr>
          </a:solidFill>
        </p:spPr>
        <p:style>
          <a:lnRef idx="0">
            <a:srgbClr val="FFFFFF"/>
          </a:lnRef>
          <a:fillRef idx="1">
            <a:schemeClr val="accent1"/>
          </a:fillRef>
          <a:effectRef idx="0">
            <a:srgbClr val="FFFFFF"/>
          </a:effectRef>
          <a:fontRef idx="minor">
            <a:schemeClr val="lt1"/>
          </a:fontRef>
        </p:style>
        <p:txBody>
          <a:bodyPr rtlCol="0" anchor="ctr"/>
          <a:lstStyle/>
          <a:p>
            <a:endParaRPr lang="en-US" b="1" dirty="0">
              <a:solidFill>
                <a:srgbClr val="242424"/>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259632" y="627534"/>
            <a:ext cx="6480720" cy="3744416"/>
          </a:xfrm>
          <a:prstGeom prst="rect">
            <a:avLst/>
          </a:prstGeom>
        </p:spPr>
      </p:pic>
      <p:sp>
        <p:nvSpPr>
          <p:cNvPr id="3" name="文本框 2"/>
          <p:cNvSpPr txBox="1"/>
          <p:nvPr/>
        </p:nvSpPr>
        <p:spPr>
          <a:xfrm>
            <a:off x="827584" y="4371950"/>
            <a:ext cx="7705956" cy="666849"/>
          </a:xfrm>
          <a:prstGeom prst="rect">
            <a:avLst/>
          </a:prstGeom>
          <a:noFill/>
        </p:spPr>
        <p:txBody>
          <a:bodyPr wrap="none" rtlCol="0">
            <a:spAutoFit/>
          </a:bodyPr>
          <a:lstStyle/>
          <a:p>
            <a:pPr algn="l">
              <a:spcBef>
                <a:spcPts val="750"/>
              </a:spcBef>
              <a:spcAft>
                <a:spcPts val="750"/>
              </a:spcAft>
              <a:buFont typeface="Arial" panose="020B0604020202020204" pitchFamily="34" charset="0"/>
              <a:buChar char="•"/>
            </a:pPr>
            <a:r>
              <a:rPr lang="en-US" altLang="zh-CN" sz="1200" b="0" i="0" dirty="0">
                <a:solidFill>
                  <a:srgbClr val="242424"/>
                </a:solidFill>
                <a:effectLst/>
                <a:latin typeface="微软雅黑" panose="020B0503020204020204" pitchFamily="34" charset="-122"/>
                <a:ea typeface="微软雅黑" panose="020B0503020204020204" pitchFamily="34" charset="-122"/>
              </a:rPr>
              <a:t>Diabetes is a major global public health issue affecting millions worldwide.</a:t>
            </a:r>
            <a:endParaRPr lang="en-US" altLang="zh-CN" sz="1200" b="0" i="0" dirty="0">
              <a:solidFill>
                <a:srgbClr val="242424"/>
              </a:solidFill>
              <a:effectLst/>
              <a:latin typeface="微软雅黑" panose="020B0503020204020204" pitchFamily="34" charset="-122"/>
              <a:ea typeface="微软雅黑" panose="020B0503020204020204" pitchFamily="34" charset="-122"/>
            </a:endParaRPr>
          </a:p>
          <a:p>
            <a:pPr algn="l">
              <a:spcBef>
                <a:spcPts val="750"/>
              </a:spcBef>
              <a:spcAft>
                <a:spcPts val="750"/>
              </a:spcAft>
              <a:buFont typeface="Arial" panose="020B0604020202020204" pitchFamily="34" charset="0"/>
              <a:buChar char="•"/>
            </a:pPr>
            <a:r>
              <a:rPr lang="en-US" altLang="zh-CN" sz="1200" b="0" i="0" dirty="0">
                <a:solidFill>
                  <a:srgbClr val="242424"/>
                </a:solidFill>
                <a:effectLst/>
                <a:latin typeface="微软雅黑" panose="020B0503020204020204" pitchFamily="34" charset="-122"/>
                <a:ea typeface="微软雅黑" panose="020B0503020204020204" pitchFamily="34" charset="-122"/>
              </a:rPr>
              <a:t>Early prediction and intervention are crucial for reducing the incidence and complications of diabetes.</a:t>
            </a:r>
            <a:endParaRPr lang="en-US" altLang="zh-CN" sz="1200" b="0" i="0" dirty="0">
              <a:solidFill>
                <a:srgbClr val="242424"/>
              </a:solidFill>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圆角矩形 35"/>
          <p:cNvSpPr/>
          <p:nvPr/>
        </p:nvSpPr>
        <p:spPr>
          <a:xfrm>
            <a:off x="718246" y="219013"/>
            <a:ext cx="6480472" cy="362585"/>
          </a:xfrm>
          <a:prstGeom prst="roundRect">
            <a:avLst>
              <a:gd name="adj" fmla="val 50000"/>
            </a:avLst>
          </a:prstGeom>
          <a:noFill/>
        </p:spPr>
        <p:style>
          <a:lnRef idx="0">
            <a:srgbClr val="FFFFFF"/>
          </a:lnRef>
          <a:fillRef idx="1">
            <a:schemeClr val="accent1"/>
          </a:fillRef>
          <a:effectRef idx="0">
            <a:srgbClr val="FFFFFF"/>
          </a:effectRef>
          <a:fontRef idx="minor">
            <a:schemeClr val="lt1"/>
          </a:fontRef>
        </p:style>
        <p:txBody>
          <a:bodyPr rtlCol="0" anchor="ctr"/>
          <a:lstStyle/>
          <a:p>
            <a:r>
              <a:rPr lang="en-US" altLang="zh-CN" b="1" dirty="0">
                <a:solidFill>
                  <a:srgbClr val="242424"/>
                </a:solidFill>
                <a:latin typeface="微软雅黑" panose="020B0503020204020204" pitchFamily="34" charset="-122"/>
                <a:ea typeface="微软雅黑" panose="020B0503020204020204" pitchFamily="34" charset="-122"/>
              </a:rPr>
              <a:t>Application of Machine Learning in the Medical Field</a:t>
            </a:r>
            <a:endParaRPr lang="en-US" altLang="zh-CN" b="1" dirty="0">
              <a:solidFill>
                <a:srgbClr val="242424"/>
              </a:solidFill>
              <a:latin typeface="微软雅黑" panose="020B0503020204020204" pitchFamily="34" charset="-122"/>
              <a:ea typeface="微软雅黑" panose="020B0503020204020204" pitchFamily="34" charset="-122"/>
            </a:endParaRPr>
          </a:p>
        </p:txBody>
      </p:sp>
      <p:sp>
        <p:nvSpPr>
          <p:cNvPr id="54" name="Text 2"/>
          <p:cNvSpPr/>
          <p:nvPr>
            <p:custDataLst>
              <p:tags r:id="rId1"/>
            </p:custDataLst>
          </p:nvPr>
        </p:nvSpPr>
        <p:spPr>
          <a:xfrm>
            <a:off x="441484" y="1203325"/>
            <a:ext cx="151805" cy="340281"/>
          </a:xfrm>
          <a:prstGeom prst="rect">
            <a:avLst/>
          </a:prstGeom>
          <a:noFill/>
        </p:spPr>
        <p:txBody>
          <a:bodyPr wrap="none" lIns="0" tIns="0" rIns="0" bIns="0" rtlCol="0" anchor="t"/>
          <a:lstStyle/>
          <a:p>
            <a:pPr marL="0" indent="0" algn="ctr">
              <a:lnSpc>
                <a:spcPts val="2650"/>
              </a:lnSpc>
              <a:buNone/>
            </a:pPr>
            <a:endParaRPr lang="en-US" sz="265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94280" y="3960792"/>
            <a:ext cx="7993454" cy="666849"/>
          </a:xfrm>
          <a:prstGeom prst="rect">
            <a:avLst/>
          </a:prstGeom>
          <a:noFill/>
        </p:spPr>
        <p:txBody>
          <a:bodyPr wrap="square" rtlCol="0">
            <a:spAutoFit/>
          </a:bodyPr>
          <a:lstStyle/>
          <a:p>
            <a:pPr algn="l">
              <a:spcBef>
                <a:spcPts val="750"/>
              </a:spcBef>
              <a:spcAft>
                <a:spcPts val="750"/>
              </a:spcAft>
              <a:buFont typeface="Arial" panose="020B0604020202020204" pitchFamily="34" charset="0"/>
              <a:buChar char="•"/>
            </a:pPr>
            <a:r>
              <a:rPr lang="en-US" altLang="zh-CN" sz="1200" b="0" i="0" dirty="0">
                <a:solidFill>
                  <a:srgbClr val="242424"/>
                </a:solidFill>
                <a:effectLst/>
                <a:latin typeface="微软雅黑" panose="020B0503020204020204" pitchFamily="34" charset="-122"/>
                <a:ea typeface="微软雅黑" panose="020B0503020204020204" pitchFamily="34" charset="-122"/>
              </a:rPr>
              <a:t>In recent years, the application of machine learning techniques in the medical field has rapidly developed.</a:t>
            </a:r>
            <a:endParaRPr lang="en-US" altLang="zh-CN" sz="1200" b="0" i="0" dirty="0">
              <a:solidFill>
                <a:srgbClr val="242424"/>
              </a:solidFill>
              <a:effectLst/>
              <a:latin typeface="微软雅黑" panose="020B0503020204020204" pitchFamily="34" charset="-122"/>
              <a:ea typeface="微软雅黑" panose="020B0503020204020204" pitchFamily="34" charset="-122"/>
            </a:endParaRPr>
          </a:p>
          <a:p>
            <a:pPr algn="l">
              <a:spcBef>
                <a:spcPts val="750"/>
              </a:spcBef>
              <a:spcAft>
                <a:spcPts val="750"/>
              </a:spcAft>
              <a:buFont typeface="Arial" panose="020B0604020202020204" pitchFamily="34" charset="0"/>
              <a:buChar char="•"/>
            </a:pPr>
            <a:r>
              <a:rPr lang="en-US" altLang="zh-CN" sz="1200" b="0" i="0" dirty="0">
                <a:solidFill>
                  <a:srgbClr val="242424"/>
                </a:solidFill>
                <a:effectLst/>
                <a:latin typeface="微软雅黑" panose="020B0503020204020204" pitchFamily="34" charset="-122"/>
                <a:ea typeface="微软雅黑" panose="020B0503020204020204" pitchFamily="34" charset="-122"/>
              </a:rPr>
              <a:t>Many studies have shown that machine learning models can be effectively used for disease prediction.</a:t>
            </a:r>
            <a:endParaRPr lang="en-US" altLang="zh-CN" sz="1200" b="0" i="0" dirty="0">
              <a:solidFill>
                <a:srgbClr val="242424"/>
              </a:solidFill>
              <a:effectLst/>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683816" y="739407"/>
            <a:ext cx="5040560" cy="840876"/>
          </a:xfrm>
          <a:prstGeom prst="rect">
            <a:avLst/>
          </a:prstGeom>
        </p:spPr>
      </p:pic>
      <p:pic>
        <p:nvPicPr>
          <p:cNvPr id="9" name="图片 8"/>
          <p:cNvPicPr>
            <a:picLocks noChangeAspect="1"/>
          </p:cNvPicPr>
          <p:nvPr/>
        </p:nvPicPr>
        <p:blipFill>
          <a:blip r:embed="rId3"/>
          <a:stretch>
            <a:fillRect/>
          </a:stretch>
        </p:blipFill>
        <p:spPr>
          <a:xfrm>
            <a:off x="683815" y="1643541"/>
            <a:ext cx="5040560" cy="963909"/>
          </a:xfrm>
          <a:prstGeom prst="rect">
            <a:avLst/>
          </a:prstGeom>
        </p:spPr>
      </p:pic>
      <p:pic>
        <p:nvPicPr>
          <p:cNvPr id="11" name="图片 10" descr="一群卡通人物&#10;&#10;中度可信度描述已自动生成"/>
          <p:cNvPicPr>
            <a:picLocks noChangeAspect="1"/>
          </p:cNvPicPr>
          <p:nvPr/>
        </p:nvPicPr>
        <p:blipFill>
          <a:blip r:embed="rId4"/>
          <a:stretch>
            <a:fillRect/>
          </a:stretch>
        </p:blipFill>
        <p:spPr>
          <a:xfrm>
            <a:off x="5806405" y="772893"/>
            <a:ext cx="2715766" cy="2715766"/>
          </a:xfrm>
          <a:prstGeom prst="rect">
            <a:avLst/>
          </a:prstGeom>
        </p:spPr>
      </p:pic>
      <p:pic>
        <p:nvPicPr>
          <p:cNvPr id="13" name="图片 12"/>
          <p:cNvPicPr>
            <a:picLocks noChangeAspect="1"/>
          </p:cNvPicPr>
          <p:nvPr/>
        </p:nvPicPr>
        <p:blipFill>
          <a:blip r:embed="rId5"/>
          <a:stretch>
            <a:fillRect/>
          </a:stretch>
        </p:blipFill>
        <p:spPr>
          <a:xfrm>
            <a:off x="633160" y="2719265"/>
            <a:ext cx="5040559" cy="9396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圆角矩形 35"/>
          <p:cNvSpPr/>
          <p:nvPr/>
        </p:nvSpPr>
        <p:spPr>
          <a:xfrm>
            <a:off x="683816" y="216773"/>
            <a:ext cx="4817928" cy="362585"/>
          </a:xfrm>
          <a:prstGeom prst="roundRect">
            <a:avLst>
              <a:gd name="adj" fmla="val 50000"/>
            </a:avLst>
          </a:prstGeom>
          <a:noFill/>
        </p:spPr>
        <p:style>
          <a:lnRef idx="0">
            <a:srgbClr val="FFFFFF"/>
          </a:lnRef>
          <a:fillRef idx="1">
            <a:schemeClr val="accent1"/>
          </a:fillRef>
          <a:effectRef idx="0">
            <a:srgbClr val="FFFFFF"/>
          </a:effectRef>
          <a:fontRef idx="minor">
            <a:schemeClr val="lt1"/>
          </a:fontRef>
        </p:style>
        <p:txBody>
          <a:bodyPr rtlCol="0" anchor="ctr"/>
          <a:lstStyle/>
          <a:p>
            <a:r>
              <a:rPr lang="en-US" altLang="zh-CN" b="1" dirty="0">
                <a:solidFill>
                  <a:srgbClr val="242424"/>
                </a:solidFill>
                <a:latin typeface="微软雅黑" panose="020B0503020204020204" pitchFamily="34" charset="-122"/>
                <a:ea typeface="微软雅黑" panose="020B0503020204020204" pitchFamily="34" charset="-122"/>
              </a:rPr>
              <a:t>Model Descriptions</a:t>
            </a:r>
            <a:endParaRPr lang="en-US" altLang="zh-CN" b="1" dirty="0">
              <a:solidFill>
                <a:srgbClr val="242424"/>
              </a:solidFill>
              <a:latin typeface="微软雅黑" panose="020B0503020204020204" pitchFamily="34" charset="-122"/>
              <a:ea typeface="微软雅黑" panose="020B0503020204020204" pitchFamily="34" charset="-122"/>
            </a:endParaRPr>
          </a:p>
        </p:txBody>
      </p:sp>
      <p:sp>
        <p:nvSpPr>
          <p:cNvPr id="54" name="Text 2"/>
          <p:cNvSpPr/>
          <p:nvPr>
            <p:custDataLst>
              <p:tags r:id="rId1"/>
            </p:custDataLst>
          </p:nvPr>
        </p:nvSpPr>
        <p:spPr>
          <a:xfrm>
            <a:off x="441484" y="1203325"/>
            <a:ext cx="151805" cy="340281"/>
          </a:xfrm>
          <a:prstGeom prst="rect">
            <a:avLst/>
          </a:prstGeom>
          <a:noFill/>
        </p:spPr>
        <p:txBody>
          <a:bodyPr wrap="none" lIns="0" tIns="0" rIns="0" bIns="0" rtlCol="0" anchor="t"/>
          <a:lstStyle/>
          <a:p>
            <a:pPr marL="0" indent="0" algn="ctr">
              <a:lnSpc>
                <a:spcPts val="2650"/>
              </a:lnSpc>
              <a:buNone/>
            </a:pPr>
            <a:endParaRPr lang="en-US" sz="265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31540" y="2885449"/>
            <a:ext cx="8280920" cy="1444691"/>
          </a:xfrm>
          <a:prstGeom prst="rect">
            <a:avLst/>
          </a:prstGeom>
          <a:noFill/>
        </p:spPr>
        <p:txBody>
          <a:bodyPr wrap="square">
            <a:spAutoFit/>
          </a:bodyPr>
          <a:lstStyle/>
          <a:p>
            <a:pPr algn="l">
              <a:lnSpc>
                <a:spcPct val="150000"/>
              </a:lnSpc>
              <a:buFont typeface="+mj-lt"/>
              <a:buAutoNum type="arabicPeriod"/>
            </a:pPr>
            <a:r>
              <a:rPr lang="en-US" altLang="zh-CN" sz="1200" b="1" i="0" dirty="0">
                <a:solidFill>
                  <a:srgbClr val="242424"/>
                </a:solidFill>
                <a:effectLst/>
                <a:latin typeface="微软雅黑" panose="020B0503020204020204" pitchFamily="34" charset="-122"/>
                <a:ea typeface="微软雅黑" panose="020B0503020204020204" pitchFamily="34" charset="-122"/>
              </a:rPr>
              <a:t>Logistic Regression</a:t>
            </a:r>
            <a:r>
              <a:rPr lang="en-US" altLang="zh-CN" sz="1200" b="0" i="0" dirty="0">
                <a:solidFill>
                  <a:srgbClr val="242424"/>
                </a:solidFill>
                <a:effectLst/>
                <a:latin typeface="微软雅黑" panose="020B0503020204020204" pitchFamily="34" charset="-122"/>
                <a:ea typeface="微软雅黑" panose="020B0503020204020204" pitchFamily="34" charset="-122"/>
              </a:rPr>
              <a:t>: Simple to implement and interpret, provides probability outputs, efficient for large datasets.</a:t>
            </a:r>
            <a:endParaRPr lang="en-US" altLang="zh-CN" sz="1200" b="0" i="0" dirty="0">
              <a:solidFill>
                <a:srgbClr val="242424"/>
              </a:solidFill>
              <a:effectLst/>
              <a:latin typeface="微软雅黑" panose="020B0503020204020204" pitchFamily="34" charset="-122"/>
              <a:ea typeface="微软雅黑" panose="020B0503020204020204" pitchFamily="34" charset="-122"/>
            </a:endParaRPr>
          </a:p>
          <a:p>
            <a:pPr algn="l">
              <a:lnSpc>
                <a:spcPct val="150000"/>
              </a:lnSpc>
              <a:buFont typeface="+mj-lt"/>
              <a:buAutoNum type="arabicPeriod"/>
            </a:pPr>
            <a:r>
              <a:rPr lang="en-US" altLang="zh-CN" sz="1200" b="1" i="0" dirty="0">
                <a:solidFill>
                  <a:srgbClr val="242424"/>
                </a:solidFill>
                <a:effectLst/>
                <a:latin typeface="微软雅黑" panose="020B0503020204020204" pitchFamily="34" charset="-122"/>
                <a:ea typeface="微软雅黑" panose="020B0503020204020204" pitchFamily="34" charset="-122"/>
              </a:rPr>
              <a:t>SVM</a:t>
            </a:r>
            <a:r>
              <a:rPr lang="en-US" altLang="zh-CN" sz="1200" b="0" i="0" dirty="0">
                <a:solidFill>
                  <a:srgbClr val="242424"/>
                </a:solidFill>
                <a:effectLst/>
                <a:latin typeface="微软雅黑" panose="020B0503020204020204" pitchFamily="34" charset="-122"/>
                <a:ea typeface="微软雅黑" panose="020B0503020204020204" pitchFamily="34" charset="-122"/>
              </a:rPr>
              <a:t>: Resist overfitting, can handle non-linear data with different kernel functions.</a:t>
            </a:r>
            <a:endParaRPr lang="en-US" altLang="zh-CN" sz="1200" b="0" i="0" dirty="0">
              <a:solidFill>
                <a:srgbClr val="242424"/>
              </a:solidFill>
              <a:effectLst/>
              <a:latin typeface="微软雅黑" panose="020B0503020204020204" pitchFamily="34" charset="-122"/>
              <a:ea typeface="微软雅黑" panose="020B0503020204020204" pitchFamily="34" charset="-122"/>
            </a:endParaRPr>
          </a:p>
          <a:p>
            <a:pPr algn="l">
              <a:lnSpc>
                <a:spcPct val="150000"/>
              </a:lnSpc>
              <a:buFont typeface="+mj-lt"/>
              <a:buAutoNum type="arabicPeriod"/>
            </a:pPr>
            <a:r>
              <a:rPr lang="en-US" altLang="zh-CN" sz="1200" b="1" i="0" dirty="0">
                <a:solidFill>
                  <a:srgbClr val="242424"/>
                </a:solidFill>
                <a:effectLst/>
                <a:latin typeface="微软雅黑" panose="020B0503020204020204" pitchFamily="34" charset="-122"/>
                <a:ea typeface="微软雅黑" panose="020B0503020204020204" pitchFamily="34" charset="-122"/>
              </a:rPr>
              <a:t>Random Forest</a:t>
            </a:r>
            <a:r>
              <a:rPr lang="en-US" altLang="zh-CN" sz="1200" b="0" i="0" dirty="0">
                <a:solidFill>
                  <a:srgbClr val="242424"/>
                </a:solidFill>
                <a:effectLst/>
                <a:latin typeface="微软雅黑" panose="020B0503020204020204" pitchFamily="34" charset="-122"/>
                <a:ea typeface="微软雅黑" panose="020B0503020204020204" pitchFamily="34" charset="-122"/>
              </a:rPr>
              <a:t>: Offer high accuracy, reduce overfitting through randomization, handle missing values while providing feature importance insights</a:t>
            </a:r>
            <a:endParaRPr lang="en-US" altLang="zh-CN" sz="1200" b="0" i="0" dirty="0">
              <a:solidFill>
                <a:srgbClr val="242424"/>
              </a:solidFill>
              <a:effectLst/>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107504" y="1219255"/>
            <a:ext cx="8788795" cy="106452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07654"/>
            <a:ext cx="2448272" cy="2017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10451" y="1930936"/>
            <a:ext cx="1627369" cy="1569660"/>
          </a:xfrm>
          <a:prstGeom prst="rect">
            <a:avLst/>
          </a:prstGeom>
          <a:noFill/>
        </p:spPr>
        <p:txBody>
          <a:bodyPr wrap="none" rtlCol="0">
            <a:spAutoFit/>
          </a:bodyPr>
          <a:lstStyle/>
          <a:p>
            <a:r>
              <a:rPr lang="en-US" altLang="zh-CN" sz="9600" dirty="0">
                <a:solidFill>
                  <a:schemeClr val="bg1"/>
                </a:solidFill>
                <a:latin typeface="微软雅黑" panose="020B0503020204020204" pitchFamily="34" charset="-122"/>
                <a:ea typeface="微软雅黑" panose="020B0503020204020204" pitchFamily="34" charset="-122"/>
              </a:rPr>
              <a:t>02</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699792" y="2392599"/>
            <a:ext cx="4847802" cy="707886"/>
          </a:xfrm>
          <a:prstGeom prst="rect">
            <a:avLst/>
          </a:prstGeom>
          <a:noFill/>
        </p:spPr>
        <p:txBody>
          <a:bodyPr wrap="none" rtlCol="0">
            <a:spAutoFit/>
          </a:bodyPr>
          <a:lstStyle/>
          <a:p>
            <a:r>
              <a:rPr lang="en-US" altLang="zh-CN" sz="4000" b="1" dirty="0">
                <a:latin typeface="微软雅黑" panose="020B0503020204020204" pitchFamily="34" charset="-122"/>
                <a:ea typeface="微软雅黑" panose="020B0503020204020204" pitchFamily="34" charset="-122"/>
              </a:rPr>
              <a:t>Data Visualization</a:t>
            </a:r>
            <a:endParaRPr lang="en-US" altLang="zh-CN" sz="4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圆角矩形 35"/>
          <p:cNvSpPr/>
          <p:nvPr/>
        </p:nvSpPr>
        <p:spPr>
          <a:xfrm>
            <a:off x="755576" y="361516"/>
            <a:ext cx="3914959" cy="381285"/>
          </a:xfrm>
          <a:prstGeom prst="roundRect">
            <a:avLst>
              <a:gd name="adj" fmla="val 50000"/>
            </a:avLst>
          </a:prstGeom>
          <a:noFill/>
        </p:spPr>
        <p:style>
          <a:lnRef idx="0">
            <a:srgbClr val="FFFFFF"/>
          </a:lnRef>
          <a:fillRef idx="1">
            <a:schemeClr val="accent1"/>
          </a:fillRef>
          <a:effectRef idx="0">
            <a:srgbClr val="FFFFFF"/>
          </a:effectRef>
          <a:fontRef idx="minor">
            <a:schemeClr val="lt1"/>
          </a:fontRef>
        </p:style>
        <p:txBody>
          <a:bodyPr rtlCol="0" anchor="ctr"/>
          <a:lstStyle/>
          <a:p>
            <a:r>
              <a:rPr lang="en-US" altLang="zh-CN" b="1" dirty="0">
                <a:solidFill>
                  <a:srgbClr val="242424"/>
                </a:solidFill>
                <a:latin typeface="微软雅黑" panose="020B0503020204020204" pitchFamily="34" charset="-122"/>
                <a:ea typeface="微软雅黑" panose="020B0503020204020204" pitchFamily="34" charset="-122"/>
                <a:sym typeface="+mn-ea"/>
              </a:rPr>
              <a:t>Exploratory Data Analysis</a:t>
            </a:r>
            <a:endParaRPr lang="en-US" altLang="zh-CN" b="1" dirty="0">
              <a:solidFill>
                <a:srgbClr val="242424"/>
              </a:solidFill>
              <a:latin typeface="微软雅黑" panose="020B0503020204020204" pitchFamily="34" charset="-122"/>
              <a:ea typeface="微软雅黑" panose="020B0503020204020204" pitchFamily="34" charset="-122"/>
            </a:endParaRPr>
          </a:p>
          <a:p>
            <a:endParaRPr lang="en-US" altLang="zh-CN" b="1" dirty="0">
              <a:solidFill>
                <a:srgbClr val="242424"/>
              </a:solidFill>
              <a:latin typeface="微软雅黑" panose="020B0503020204020204" pitchFamily="34" charset="-122"/>
              <a:ea typeface="微软雅黑" panose="020B0503020204020204" pitchFamily="34" charset="-122"/>
            </a:endParaRPr>
          </a:p>
        </p:txBody>
      </p:sp>
      <p:sp>
        <p:nvSpPr>
          <p:cNvPr id="53" name="Shape 1"/>
          <p:cNvSpPr/>
          <p:nvPr>
            <p:custDataLst>
              <p:tags r:id="rId1"/>
            </p:custDataLst>
          </p:nvPr>
        </p:nvSpPr>
        <p:spPr>
          <a:xfrm>
            <a:off x="1170692" y="1248896"/>
            <a:ext cx="493395" cy="425450"/>
          </a:xfrm>
          <a:prstGeom prst="roundRect">
            <a:avLst>
              <a:gd name="adj" fmla="val 18669"/>
            </a:avLst>
          </a:prstGeom>
          <a:solidFill>
            <a:srgbClr val="F7EDD4"/>
          </a:solidFill>
          <a:ln w="7620">
            <a:solidFill>
              <a:srgbClr val="DDD3BA"/>
            </a:solidFill>
            <a:prstDash val="solid"/>
          </a:ln>
        </p:spPr>
        <p:txBody>
          <a:bodyPr/>
          <a:lstStyle/>
          <a:p>
            <a:endParaRPr lang="zh-CN" altLang="en-US">
              <a:latin typeface="微软雅黑" panose="020B0503020204020204" pitchFamily="34" charset="-122"/>
              <a:ea typeface="微软雅黑" panose="020B0503020204020204" pitchFamily="34" charset="-122"/>
            </a:endParaRPr>
          </a:p>
        </p:txBody>
      </p:sp>
      <p:sp>
        <p:nvSpPr>
          <p:cNvPr id="54" name="Text 2"/>
          <p:cNvSpPr/>
          <p:nvPr>
            <p:custDataLst>
              <p:tags r:id="rId2"/>
            </p:custDataLst>
          </p:nvPr>
        </p:nvSpPr>
        <p:spPr>
          <a:xfrm>
            <a:off x="1338253" y="1334065"/>
            <a:ext cx="151805" cy="340281"/>
          </a:xfrm>
          <a:prstGeom prst="rect">
            <a:avLst/>
          </a:prstGeom>
          <a:noFill/>
        </p:spPr>
        <p:txBody>
          <a:bodyPr wrap="none" lIns="0" tIns="0" rIns="0" bIns="0" rtlCol="0" anchor="t"/>
          <a:lstStyle/>
          <a:p>
            <a:pPr marL="0" indent="0" algn="ctr">
              <a:lnSpc>
                <a:spcPts val="2650"/>
              </a:lnSpc>
              <a:buNone/>
            </a:pPr>
            <a:r>
              <a:rPr lang="en-US" sz="2650" dirty="0">
                <a:solidFill>
                  <a:srgbClr val="454240"/>
                </a:solidFill>
                <a:latin typeface="微软雅黑" panose="020B0503020204020204" pitchFamily="34" charset="-122"/>
                <a:ea typeface="微软雅黑" panose="020B0503020204020204" pitchFamily="34" charset="-122"/>
                <a:cs typeface="Libre Baskerville" panose="02000000000000000000" pitchFamily="34" charset="-120"/>
              </a:rPr>
              <a:t>1</a:t>
            </a:r>
            <a:endParaRPr lang="en-US" sz="2650" dirty="0">
              <a:latin typeface="微软雅黑" panose="020B0503020204020204" pitchFamily="34" charset="-122"/>
              <a:ea typeface="微软雅黑" panose="020B0503020204020204" pitchFamily="34" charset="-122"/>
            </a:endParaRPr>
          </a:p>
        </p:txBody>
      </p:sp>
      <p:sp>
        <p:nvSpPr>
          <p:cNvPr id="55" name="Text 3"/>
          <p:cNvSpPr/>
          <p:nvPr>
            <p:custDataLst>
              <p:tags r:id="rId3"/>
            </p:custDataLst>
          </p:nvPr>
        </p:nvSpPr>
        <p:spPr>
          <a:xfrm>
            <a:off x="1775847" y="1248896"/>
            <a:ext cx="2827020" cy="398780"/>
          </a:xfrm>
          <a:prstGeom prst="rect">
            <a:avLst/>
          </a:prstGeom>
          <a:noFill/>
        </p:spPr>
        <p:txBody>
          <a:bodyPr wrap="none" lIns="0" tIns="0" rIns="0" bIns="0" rtlCol="0" anchor="t"/>
          <a:lstStyle/>
          <a:p>
            <a:pPr marL="0" indent="0">
              <a:lnSpc>
                <a:spcPts val="2750"/>
              </a:lnSpc>
              <a:buNone/>
            </a:pPr>
            <a:r>
              <a:rPr lang="en-US" dirty="0">
                <a:solidFill>
                  <a:srgbClr val="454240"/>
                </a:solidFill>
                <a:latin typeface="微软雅黑" panose="020B0503020204020204" pitchFamily="34" charset="-122"/>
                <a:ea typeface="微软雅黑" panose="020B0503020204020204" pitchFamily="34" charset="-122"/>
                <a:cs typeface="+mn-lt"/>
              </a:rPr>
              <a:t>Data Cleaning</a:t>
            </a:r>
            <a:endParaRPr lang="en-US" dirty="0">
              <a:latin typeface="微软雅黑" panose="020B0503020204020204" pitchFamily="34" charset="-122"/>
              <a:ea typeface="微软雅黑" panose="020B0503020204020204" pitchFamily="34" charset="-122"/>
              <a:cs typeface="+mn-lt"/>
            </a:endParaRPr>
          </a:p>
        </p:txBody>
      </p:sp>
      <p:sp>
        <p:nvSpPr>
          <p:cNvPr id="57" name="Shape 5"/>
          <p:cNvSpPr/>
          <p:nvPr/>
        </p:nvSpPr>
        <p:spPr>
          <a:xfrm>
            <a:off x="1170494" y="2427535"/>
            <a:ext cx="510302" cy="510302"/>
          </a:xfrm>
          <a:prstGeom prst="roundRect">
            <a:avLst>
              <a:gd name="adj" fmla="val 18669"/>
            </a:avLst>
          </a:prstGeom>
          <a:solidFill>
            <a:srgbClr val="F7EDD4"/>
          </a:solidFill>
          <a:ln w="7620">
            <a:solidFill>
              <a:srgbClr val="DDD3BA"/>
            </a:solidFill>
            <a:prstDash val="solid"/>
          </a:ln>
        </p:spPr>
        <p:txBody>
          <a:bodyPr/>
          <a:lstStyle/>
          <a:p>
            <a:endParaRPr lang="zh-CN" altLang="en-US">
              <a:latin typeface="微软雅黑" panose="020B0503020204020204" pitchFamily="34" charset="-122"/>
              <a:ea typeface="微软雅黑" panose="020B0503020204020204" pitchFamily="34" charset="-122"/>
            </a:endParaRPr>
          </a:p>
        </p:txBody>
      </p:sp>
      <p:sp>
        <p:nvSpPr>
          <p:cNvPr id="58" name="Text 6"/>
          <p:cNvSpPr/>
          <p:nvPr>
            <p:custDataLst>
              <p:tags r:id="rId4"/>
            </p:custDataLst>
          </p:nvPr>
        </p:nvSpPr>
        <p:spPr>
          <a:xfrm>
            <a:off x="1320870" y="2512546"/>
            <a:ext cx="209550" cy="340281"/>
          </a:xfrm>
          <a:prstGeom prst="rect">
            <a:avLst/>
          </a:prstGeom>
          <a:noFill/>
        </p:spPr>
        <p:txBody>
          <a:bodyPr wrap="none" lIns="0" tIns="0" rIns="0" bIns="0" rtlCol="0" anchor="t"/>
          <a:lstStyle/>
          <a:p>
            <a:pPr marL="0" indent="0" algn="ctr">
              <a:lnSpc>
                <a:spcPts val="2650"/>
              </a:lnSpc>
              <a:buNone/>
            </a:pPr>
            <a:r>
              <a:rPr lang="en-US" sz="2650" dirty="0">
                <a:solidFill>
                  <a:srgbClr val="454240"/>
                </a:solidFill>
                <a:latin typeface="微软雅黑" panose="020B0503020204020204" pitchFamily="34" charset="-122"/>
                <a:ea typeface="微软雅黑" panose="020B0503020204020204" pitchFamily="34" charset="-122"/>
                <a:cs typeface="Libre Baskerville" panose="02000000000000000000" pitchFamily="34" charset="-120"/>
              </a:rPr>
              <a:t>2</a:t>
            </a:r>
            <a:endParaRPr lang="en-US" sz="2650" dirty="0">
              <a:latin typeface="微软雅黑" panose="020B0503020204020204" pitchFamily="34" charset="-122"/>
              <a:ea typeface="微软雅黑" panose="020B0503020204020204" pitchFamily="34" charset="-122"/>
            </a:endParaRPr>
          </a:p>
        </p:txBody>
      </p:sp>
      <p:sp>
        <p:nvSpPr>
          <p:cNvPr id="59" name="Text 7"/>
          <p:cNvSpPr/>
          <p:nvPr/>
        </p:nvSpPr>
        <p:spPr>
          <a:xfrm>
            <a:off x="1775530" y="2498655"/>
            <a:ext cx="2895005" cy="354330"/>
          </a:xfrm>
          <a:prstGeom prst="rect">
            <a:avLst/>
          </a:prstGeom>
          <a:noFill/>
        </p:spPr>
        <p:txBody>
          <a:bodyPr wrap="none" lIns="0" tIns="0" rIns="0" bIns="0" rtlCol="0" anchor="t"/>
          <a:lstStyle/>
          <a:p>
            <a:pPr marL="0" indent="0">
              <a:lnSpc>
                <a:spcPts val="2750"/>
              </a:lnSpc>
              <a:buNone/>
            </a:pPr>
            <a:r>
              <a:rPr lang="en-US" dirty="0">
                <a:solidFill>
                  <a:srgbClr val="454240"/>
                </a:solidFill>
                <a:latin typeface="微软雅黑" panose="020B0503020204020204" pitchFamily="34" charset="-122"/>
                <a:ea typeface="微软雅黑" panose="020B0503020204020204" pitchFamily="34" charset="-122"/>
                <a:cs typeface="+mn-lt"/>
              </a:rPr>
              <a:t>Feature Exploration</a:t>
            </a:r>
            <a:endParaRPr lang="en-US" dirty="0">
              <a:latin typeface="微软雅黑" panose="020B0503020204020204" pitchFamily="34" charset="-122"/>
              <a:ea typeface="微软雅黑" panose="020B0503020204020204" pitchFamily="34" charset="-122"/>
              <a:cs typeface="+mn-lt"/>
            </a:endParaRPr>
          </a:p>
        </p:txBody>
      </p:sp>
      <p:sp>
        <p:nvSpPr>
          <p:cNvPr id="65" name="Shape 9"/>
          <p:cNvSpPr/>
          <p:nvPr>
            <p:custDataLst>
              <p:tags r:id="rId5"/>
            </p:custDataLst>
          </p:nvPr>
        </p:nvSpPr>
        <p:spPr>
          <a:xfrm>
            <a:off x="1187877" y="4012059"/>
            <a:ext cx="510302" cy="510302"/>
          </a:xfrm>
          <a:prstGeom prst="roundRect">
            <a:avLst>
              <a:gd name="adj" fmla="val 18669"/>
            </a:avLst>
          </a:prstGeom>
          <a:solidFill>
            <a:srgbClr val="F7EDD4"/>
          </a:solidFill>
          <a:ln w="7620">
            <a:solidFill>
              <a:srgbClr val="DDD3BA"/>
            </a:solidFill>
            <a:prstDash val="solid"/>
          </a:ln>
        </p:spPr>
        <p:txBody>
          <a:bodyPr/>
          <a:lstStyle/>
          <a:p>
            <a:endParaRPr lang="zh-CN" altLang="en-US">
              <a:latin typeface="微软雅黑" panose="020B0503020204020204" pitchFamily="34" charset="-122"/>
              <a:ea typeface="微软雅黑" panose="020B0503020204020204" pitchFamily="34" charset="-122"/>
            </a:endParaRPr>
          </a:p>
        </p:txBody>
      </p:sp>
      <p:sp>
        <p:nvSpPr>
          <p:cNvPr id="66" name="Text 10"/>
          <p:cNvSpPr/>
          <p:nvPr>
            <p:custDataLst>
              <p:tags r:id="rId6"/>
            </p:custDataLst>
          </p:nvPr>
        </p:nvSpPr>
        <p:spPr>
          <a:xfrm>
            <a:off x="1338253" y="4097069"/>
            <a:ext cx="209550" cy="340281"/>
          </a:xfrm>
          <a:prstGeom prst="rect">
            <a:avLst/>
          </a:prstGeom>
          <a:noFill/>
        </p:spPr>
        <p:txBody>
          <a:bodyPr wrap="none" lIns="0" tIns="0" rIns="0" bIns="0" rtlCol="0" anchor="t"/>
          <a:lstStyle/>
          <a:p>
            <a:pPr marL="0" indent="0" algn="ctr">
              <a:lnSpc>
                <a:spcPts val="2650"/>
              </a:lnSpc>
              <a:buNone/>
            </a:pPr>
            <a:r>
              <a:rPr lang="en-US" sz="2650" dirty="0">
                <a:solidFill>
                  <a:srgbClr val="454240"/>
                </a:solidFill>
                <a:latin typeface="微软雅黑" panose="020B0503020204020204" pitchFamily="34" charset="-122"/>
                <a:ea typeface="微软雅黑" panose="020B0503020204020204" pitchFamily="34" charset="-122"/>
                <a:cs typeface="Libre Baskerville" panose="02000000000000000000" pitchFamily="34" charset="-120"/>
              </a:rPr>
              <a:t>3</a:t>
            </a:r>
            <a:endParaRPr lang="en-US" sz="2650" dirty="0">
              <a:latin typeface="微软雅黑" panose="020B0503020204020204" pitchFamily="34" charset="-122"/>
              <a:ea typeface="微软雅黑" panose="020B0503020204020204" pitchFamily="34" charset="-122"/>
            </a:endParaRPr>
          </a:p>
        </p:txBody>
      </p:sp>
      <p:sp>
        <p:nvSpPr>
          <p:cNvPr id="67" name="Text 11"/>
          <p:cNvSpPr/>
          <p:nvPr>
            <p:custDataLst>
              <p:tags r:id="rId7"/>
            </p:custDataLst>
          </p:nvPr>
        </p:nvSpPr>
        <p:spPr>
          <a:xfrm>
            <a:off x="1835458" y="4097149"/>
            <a:ext cx="2835235" cy="354330"/>
          </a:xfrm>
          <a:prstGeom prst="rect">
            <a:avLst/>
          </a:prstGeom>
          <a:noFill/>
        </p:spPr>
        <p:txBody>
          <a:bodyPr wrap="none" lIns="0" tIns="0" rIns="0" bIns="0" rtlCol="0" anchor="t"/>
          <a:lstStyle/>
          <a:p>
            <a:pPr marL="0" indent="0">
              <a:lnSpc>
                <a:spcPts val="2750"/>
              </a:lnSpc>
              <a:buNone/>
            </a:pPr>
            <a:r>
              <a:rPr lang="en-US" dirty="0">
                <a:solidFill>
                  <a:srgbClr val="454240"/>
                </a:solidFill>
                <a:latin typeface="微软雅黑" panose="020B0503020204020204" pitchFamily="34" charset="-122"/>
                <a:ea typeface="微软雅黑" panose="020B0503020204020204" pitchFamily="34" charset="-122"/>
                <a:cs typeface="+mn-lt"/>
              </a:rPr>
              <a:t>Data Visualisation</a:t>
            </a:r>
            <a:endParaRPr lang="en-US" dirty="0">
              <a:latin typeface="微软雅黑" panose="020B0503020204020204" pitchFamily="34" charset="-122"/>
              <a:ea typeface="微软雅黑" panose="020B0503020204020204" pitchFamily="34" charset="-122"/>
              <a:cs typeface="+mn-lt"/>
            </a:endParaRPr>
          </a:p>
        </p:txBody>
      </p:sp>
      <p:sp>
        <p:nvSpPr>
          <p:cNvPr id="74" name="文本框 73"/>
          <p:cNvSpPr txBox="1"/>
          <p:nvPr/>
        </p:nvSpPr>
        <p:spPr>
          <a:xfrm>
            <a:off x="4139952" y="1029186"/>
            <a:ext cx="3048000" cy="645160"/>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Identifying and addressing missing values, outliers, and inconsistencies within the dataset.</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5" name="文本框 74"/>
          <p:cNvSpPr txBox="1"/>
          <p:nvPr/>
        </p:nvSpPr>
        <p:spPr>
          <a:xfrm>
            <a:off x="4139952" y="2429361"/>
            <a:ext cx="3048000" cy="1014730"/>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Examining key variables related to diabetes, such as age, BMI, High Cholesterol, High Blood Pressure, Smoking, Alcohol Consumption</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and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Physical Activity</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4139952" y="4155926"/>
            <a:ext cx="3048000" cy="460375"/>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Creating graphs and charts to reveal relationships and patterns in the data.</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27169" y="228793"/>
            <a:ext cx="3857412" cy="255905"/>
          </a:xfrm>
          <a:prstGeom prst="rect">
            <a:avLst/>
          </a:prstGeom>
          <a:noFill/>
        </p:spPr>
        <p:txBody>
          <a:bodyPr wrap="square" rtlCol="0" anchor="t">
            <a:noAutofit/>
          </a:bodyPr>
          <a:lstStyle/>
          <a:p>
            <a:pPr algn="ct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D</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iscover </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G</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ender </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D</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istribution</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467544" y="1134119"/>
            <a:ext cx="3816102" cy="3496330"/>
          </a:xfrm>
          <a:prstGeom prst="rect">
            <a:avLst/>
          </a:prstGeom>
        </p:spPr>
      </p:pic>
      <p:sp>
        <p:nvSpPr>
          <p:cNvPr id="8" name="文本框 7"/>
          <p:cNvSpPr txBox="1"/>
          <p:nvPr/>
        </p:nvSpPr>
        <p:spPr>
          <a:xfrm>
            <a:off x="972185" y="783992"/>
            <a:ext cx="3048000" cy="275590"/>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Gender distribution for no-diabetes</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076190" y="783992"/>
            <a:ext cx="3048000" cy="275590"/>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Gender distribution for diabetics</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5001443" y="1097051"/>
            <a:ext cx="3269649" cy="3504188"/>
          </a:xfrm>
          <a:prstGeom prst="rect">
            <a:avLst/>
          </a:prstGeom>
        </p:spPr>
      </p:pic>
      <p:sp>
        <p:nvSpPr>
          <p:cNvPr id="11" name="文本框 10"/>
          <p:cNvSpPr txBox="1"/>
          <p:nvPr/>
        </p:nvSpPr>
        <p:spPr>
          <a:xfrm>
            <a:off x="2555875" y="4660265"/>
            <a:ext cx="4320540" cy="426085"/>
          </a:xfrm>
          <a:prstGeom prst="rect">
            <a:avLst/>
          </a:prstGeom>
          <a:noFill/>
        </p:spPr>
        <p:txBody>
          <a:bodyPr wrap="square" rtlCol="0">
            <a:no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Both females and males are vulnerable to diabetes</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DIAGRAM_VIRTUALLY_FRAME" val="{&quot;height&quot;:300.12952755905513,&quot;left&quot;:140.23456692913385,&quot;top&quot;:84.64740157480314,&quot;width&quot;:294.813937007874}"/>
</p:tagLst>
</file>

<file path=ppt/tags/tag22.xml><?xml version="1.0" encoding="utf-8"?>
<p:tagLst xmlns:p="http://schemas.openxmlformats.org/presentationml/2006/main">
  <p:tag name="KSO_WM_DIAGRAM_VIRTUALLY_FRAME" val="{&quot;height&quot;:300.12952755905513,&quot;left&quot;:140.23456692913385,&quot;top&quot;:84.64740157480314,&quot;width&quot;:294.813937007874}"/>
</p:tagLst>
</file>

<file path=ppt/tags/tag23.xml><?xml version="1.0" encoding="utf-8"?>
<p:tagLst xmlns:p="http://schemas.openxmlformats.org/presentationml/2006/main">
  <p:tag name="KSO_WM_DIAGRAM_VIRTUALLY_FRAME" val="{&quot;height&quot;:300.12952755905513,&quot;left&quot;:140.23456692913385,&quot;top&quot;:84.64740157480314,&quot;width&quot;:294.813937007874}"/>
</p:tagLst>
</file>

<file path=ppt/tags/tag24.xml><?xml version="1.0" encoding="utf-8"?>
<p:tagLst xmlns:p="http://schemas.openxmlformats.org/presentationml/2006/main">
  <p:tag name="KSO_WM_DIAGRAM_VIRTUALLY_FRAME" val="{&quot;height&quot;:300.12952755905513,&quot;left&quot;:140.23456692913385,&quot;top&quot;:84.64740157480314,&quot;width&quot;:294.813937007874}"/>
</p:tagLst>
</file>

<file path=ppt/tags/tag25.xml><?xml version="1.0" encoding="utf-8"?>
<p:tagLst xmlns:p="http://schemas.openxmlformats.org/presentationml/2006/main">
  <p:tag name="KSO_WM_DIAGRAM_VIRTUALLY_FRAME" val="{&quot;height&quot;:300.12952755905513,&quot;left&quot;:140.23456692913385,&quot;top&quot;:84.64740157480314,&quot;width&quot;:294.813937007874}"/>
</p:tagLst>
</file>

<file path=ppt/tags/tag26.xml><?xml version="1.0" encoding="utf-8"?>
<p:tagLst xmlns:p="http://schemas.openxmlformats.org/presentationml/2006/main">
  <p:tag name="KSO_WM_DIAGRAM_VIRTUALLY_FRAME" val="{&quot;height&quot;:300.12952755905513,&quot;left&quot;:140.23456692913385,&quot;top&quot;:84.64740157480314,&quot;width&quot;:294.813937007874}"/>
</p:tagLst>
</file>

<file path=ppt/tags/tag27.xml><?xml version="1.0" encoding="utf-8"?>
<p:tagLst xmlns:p="http://schemas.openxmlformats.org/presentationml/2006/main">
  <p:tag name="commondata" val="eyJoZGlkIjoiZWI3ZWEyMjBjNjE0YzJhNjFkYzVkODk2YjMyNjNhMTA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7360</Words>
  <Application>WPS 演示</Application>
  <PresentationFormat>全屏显示(16:9)</PresentationFormat>
  <Paragraphs>293</Paragraphs>
  <Slides>35</Slides>
  <Notes>35</Notes>
  <HiddenSlides>0</HiddenSlides>
  <MMClips>0</MMClips>
  <ScaleCrop>false</ScaleCrop>
  <HeadingPairs>
    <vt:vector size="6" baseType="variant">
      <vt:variant>
        <vt:lpstr>已用的字体</vt:lpstr>
      </vt:variant>
      <vt:variant>
        <vt:i4>17</vt:i4>
      </vt:variant>
      <vt:variant>
        <vt:lpstr>主题</vt:lpstr>
      </vt:variant>
      <vt:variant>
        <vt:i4>3</vt:i4>
      </vt:variant>
      <vt:variant>
        <vt:lpstr>幻灯片标题</vt:lpstr>
      </vt:variant>
      <vt:variant>
        <vt:i4>35</vt:i4>
      </vt:variant>
    </vt:vector>
  </HeadingPairs>
  <TitlesOfParts>
    <vt:vector size="55" baseType="lpstr">
      <vt:lpstr>Arial</vt:lpstr>
      <vt:lpstr>宋体</vt:lpstr>
      <vt:lpstr>Wingdings</vt:lpstr>
      <vt:lpstr>微软雅黑</vt:lpstr>
      <vt:lpstr>Calibri</vt:lpstr>
      <vt:lpstr>Times New Roman</vt:lpstr>
      <vt:lpstr>Libre Baskerville</vt:lpstr>
      <vt:lpstr>PMingLiU-ExtB</vt:lpstr>
      <vt:lpstr>Arial Unicode MS</vt:lpstr>
      <vt:lpstr>等线</vt:lpstr>
      <vt:lpstr>Libre Baskerville</vt:lpstr>
      <vt:lpstr>AMGDT</vt:lpstr>
      <vt:lpstr>Libre Baskerville</vt:lpstr>
      <vt:lpstr>DM Sans</vt:lpstr>
      <vt:lpstr>DM Sans</vt:lpstr>
      <vt:lpstr>DM Sans</vt:lpstr>
      <vt:lpstr>MingLiU-ExtB</vt:lpstr>
      <vt:lpstr>Office 主题</vt:lpstr>
      <vt:lpstr>2_Office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lastModifiedBy>₯㎕</cp:lastModifiedBy>
  <cp:revision>22</cp:revision>
  <dcterms:created xsi:type="dcterms:W3CDTF">2015-12-11T17:46:00Z</dcterms:created>
  <dcterms:modified xsi:type="dcterms:W3CDTF">2025-07-26T12:21:53Z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F3864A23EF03496A8F033646339ABC5B_12</vt:lpwstr>
  </property>
</Properties>
</file>